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20"/>
  </p:notesMasterIdLst>
  <p:sldIdLst>
    <p:sldId id="276" r:id="rId2"/>
    <p:sldId id="256" r:id="rId3"/>
    <p:sldId id="278" r:id="rId4"/>
    <p:sldId id="260" r:id="rId5"/>
    <p:sldId id="257" r:id="rId6"/>
    <p:sldId id="258" r:id="rId7"/>
    <p:sldId id="262" r:id="rId8"/>
    <p:sldId id="263" r:id="rId9"/>
    <p:sldId id="264" r:id="rId10"/>
    <p:sldId id="265" r:id="rId11"/>
    <p:sldId id="266" r:id="rId12"/>
    <p:sldId id="267" r:id="rId13"/>
    <p:sldId id="268" r:id="rId14"/>
    <p:sldId id="269" r:id="rId15"/>
    <p:sldId id="275" r:id="rId16"/>
    <p:sldId id="259" r:id="rId17"/>
    <p:sldId id="279"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80" d="100"/>
          <a:sy n="80" d="100"/>
        </p:scale>
        <p:origin x="58"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EEB3C-6CBE-4490-B7E4-40D23355A423}"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E4603-E21D-4D54-8AF7-EC2D3E414E22}" type="slidenum">
              <a:rPr lang="en-US" smtClean="0"/>
              <a:t>‹#›</a:t>
            </a:fld>
            <a:endParaRPr lang="en-US"/>
          </a:p>
        </p:txBody>
      </p:sp>
    </p:spTree>
    <p:extLst>
      <p:ext uri="{BB962C8B-B14F-4D97-AF65-F5344CB8AC3E}">
        <p14:creationId xmlns:p14="http://schemas.microsoft.com/office/powerpoint/2010/main" val="276564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6C5A8B-8D44-4E03-BA70-7D3076FC189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1404655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5A8B-8D44-4E03-BA70-7D3076FC189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90250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5A8B-8D44-4E03-BA70-7D3076FC189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144450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C5A8B-8D44-4E03-BA70-7D3076FC189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636512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6C5A8B-8D44-4E03-BA70-7D3076FC1899}"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15301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6C5A8B-8D44-4E03-BA70-7D3076FC189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58882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6C5A8B-8D44-4E03-BA70-7D3076FC1899}"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21788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6C5A8B-8D44-4E03-BA70-7D3076FC1899}"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99678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5A8B-8D44-4E03-BA70-7D3076FC1899}"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407078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5A8B-8D44-4E03-BA70-7D3076FC189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72407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5A8B-8D44-4E03-BA70-7D3076FC1899}"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5786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5A8B-8D44-4E03-BA70-7D3076FC1899}"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42AA9-5FA9-4D7C-A907-70CACCDDF4B9}" type="slidenum">
              <a:rPr lang="en-US" smtClean="0"/>
              <a:t>‹#›</a:t>
            </a:fld>
            <a:endParaRPr lang="en-US"/>
          </a:p>
        </p:txBody>
      </p:sp>
    </p:spTree>
    <p:extLst>
      <p:ext uri="{BB962C8B-B14F-4D97-AF65-F5344CB8AC3E}">
        <p14:creationId xmlns:p14="http://schemas.microsoft.com/office/powerpoint/2010/main" val="7325528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nshopvn.com/product/day-cap-cable-node-mcu-day-sac-micro-usb/"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87000">
              <a:schemeClr val="accent1">
                <a:lumMod val="45000"/>
                <a:lumOff val="55000"/>
              </a:schemeClr>
            </a:gs>
            <a:gs pos="9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1"/>
            <a:ext cx="10515600" cy="838200"/>
          </a:xfrm>
        </p:spPr>
        <p:txBody>
          <a:bodyPr>
            <a:normAutofit/>
          </a:bodyPr>
          <a:lstStyle/>
          <a:p>
            <a:pPr algn="ctr"/>
            <a:r>
              <a:rPr lang="en-US" sz="2400" dirty="0" smtClean="0">
                <a:latin typeface="Times New Roman" panose="02020603050405020304" pitchFamily="18" charset="0"/>
                <a:cs typeface="Times New Roman" panose="02020603050405020304" pitchFamily="18" charset="0"/>
              </a:rPr>
              <a:t>TRƯỜNG ĐẠI HỌC KỸ THUẬT CÔNG NGHIỆP – ĐẠI HỌC THÁI NGUYÊN</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KHOA CƠ KHÍ – BỘ MÔN CƠ ĐIỆN TỬ</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2975" y="3029745"/>
            <a:ext cx="10515600" cy="1346200"/>
          </a:xfrm>
        </p:spPr>
        <p:txBody>
          <a:bodyPr>
            <a:normAutofit/>
          </a:bodyPr>
          <a:lstStyle/>
          <a:p>
            <a:pPr marL="0" indent="0" algn="ctr">
              <a:buNone/>
            </a:pPr>
            <a:r>
              <a:rPr lang="en-US" sz="4000" b="1" dirty="0" smtClean="0">
                <a:solidFill>
                  <a:srgbClr val="FF0000"/>
                </a:solidFill>
                <a:latin typeface="Times New Roman" panose="02020603050405020304" pitchFamily="18" charset="0"/>
                <a:cs typeface="Times New Roman" panose="02020603050405020304" pitchFamily="18" charset="0"/>
              </a:rPr>
              <a:t>BUỔI</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dirty="0" smtClean="0">
                <a:solidFill>
                  <a:srgbClr val="FF0000"/>
                </a:solidFill>
                <a:latin typeface="Times New Roman" panose="02020603050405020304" pitchFamily="18" charset="0"/>
                <a:cs typeface="Times New Roman" panose="02020603050405020304" pitchFamily="18" charset="0"/>
              </a:rPr>
              <a:t>BẢO VỆ ĐỒ ÁN </a:t>
            </a:r>
          </a:p>
          <a:p>
            <a:pPr marL="0" indent="0" algn="ctr">
              <a:buNone/>
            </a:pPr>
            <a:r>
              <a:rPr lang="en-US" sz="4000" b="1" dirty="0" smtClean="0">
                <a:solidFill>
                  <a:srgbClr val="FF0000"/>
                </a:solidFill>
                <a:latin typeface="Times New Roman" panose="02020603050405020304" pitchFamily="18" charset="0"/>
                <a:cs typeface="Times New Roman" panose="02020603050405020304" pitchFamily="18" charset="0"/>
              </a:rPr>
              <a:t>THIẾT KẾ HỆ THỐNG ĐO CƠ ĐIỆN TỬ</a:t>
            </a:r>
            <a:endParaRPr lang="en-US" sz="40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972446" y="914798"/>
            <a:ext cx="1904604" cy="1904604"/>
          </a:xfrm>
          <a:prstGeom prst="rect">
            <a:avLst/>
          </a:prstGeom>
        </p:spPr>
      </p:pic>
      <p:sp>
        <p:nvSpPr>
          <p:cNvPr id="5" name="Content Placeholder 2"/>
          <p:cNvSpPr txBox="1">
            <a:spLocks/>
          </p:cNvSpPr>
          <p:nvPr/>
        </p:nvSpPr>
        <p:spPr>
          <a:xfrm>
            <a:off x="6569257" y="6017374"/>
            <a:ext cx="5553075" cy="3857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smtClean="0">
                <a:solidFill>
                  <a:schemeClr val="tx1">
                    <a:lumMod val="95000"/>
                    <a:lumOff val="5000"/>
                  </a:schemeClr>
                </a:solidFill>
                <a:latin typeface="Times New Roman" panose="02020603050405020304" pitchFamily="18" charset="0"/>
                <a:cs typeface="Times New Roman" panose="02020603050405020304" pitchFamily="18" charset="0"/>
              </a:rPr>
              <a:t>Thái</a:t>
            </a:r>
            <a:r>
              <a:rPr lang="en-US" sz="2400" i="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i="1" dirty="0" err="1" smtClean="0">
                <a:solidFill>
                  <a:schemeClr val="tx1">
                    <a:lumMod val="95000"/>
                    <a:lumOff val="5000"/>
                  </a:schemeClr>
                </a:solidFill>
                <a:latin typeface="Times New Roman" panose="02020603050405020304" pitchFamily="18" charset="0"/>
                <a:cs typeface="Times New Roman" panose="02020603050405020304" pitchFamily="18" charset="0"/>
              </a:rPr>
              <a:t>Nguyên</a:t>
            </a:r>
            <a:r>
              <a:rPr lang="en-US" sz="2400" i="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i="1" dirty="0" err="1" smtClean="0">
                <a:solidFill>
                  <a:schemeClr val="tx1">
                    <a:lumMod val="95000"/>
                    <a:lumOff val="5000"/>
                  </a:schemeClr>
                </a:solidFill>
                <a:latin typeface="Times New Roman" panose="02020603050405020304" pitchFamily="18" charset="0"/>
                <a:cs typeface="Times New Roman" panose="02020603050405020304" pitchFamily="18" charset="0"/>
              </a:rPr>
              <a:t>ngày</a:t>
            </a:r>
            <a:r>
              <a:rPr lang="en-US" sz="2400" i="1" dirty="0" smtClean="0">
                <a:solidFill>
                  <a:schemeClr val="tx1">
                    <a:lumMod val="95000"/>
                    <a:lumOff val="5000"/>
                  </a:schemeClr>
                </a:solidFill>
                <a:latin typeface="Times New Roman" panose="02020603050405020304" pitchFamily="18" charset="0"/>
                <a:cs typeface="Times New Roman" panose="02020603050405020304" pitchFamily="18" charset="0"/>
              </a:rPr>
              <a:t> 22 </a:t>
            </a:r>
            <a:r>
              <a:rPr lang="en-US" sz="2400" i="1" dirty="0" err="1" smtClean="0">
                <a:solidFill>
                  <a:schemeClr val="tx1">
                    <a:lumMod val="95000"/>
                    <a:lumOff val="5000"/>
                  </a:schemeClr>
                </a:solidFill>
                <a:latin typeface="Times New Roman" panose="02020603050405020304" pitchFamily="18" charset="0"/>
                <a:cs typeface="Times New Roman" panose="02020603050405020304" pitchFamily="18" charset="0"/>
              </a:rPr>
              <a:t>tháng</a:t>
            </a:r>
            <a:r>
              <a:rPr lang="en-US" sz="2400" i="1" dirty="0" smtClean="0">
                <a:solidFill>
                  <a:schemeClr val="tx1">
                    <a:lumMod val="95000"/>
                    <a:lumOff val="5000"/>
                  </a:schemeClr>
                </a:solidFill>
                <a:latin typeface="Times New Roman" panose="02020603050405020304" pitchFamily="18" charset="0"/>
                <a:cs typeface="Times New Roman" panose="02020603050405020304" pitchFamily="18" charset="0"/>
              </a:rPr>
              <a:t> 12 </a:t>
            </a:r>
            <a:r>
              <a:rPr lang="en-US" sz="2400" i="1" dirty="0" err="1" smtClean="0">
                <a:solidFill>
                  <a:schemeClr val="tx1">
                    <a:lumMod val="95000"/>
                    <a:lumOff val="5000"/>
                  </a:schemeClr>
                </a:solidFill>
                <a:latin typeface="Times New Roman" panose="02020603050405020304" pitchFamily="18" charset="0"/>
                <a:cs typeface="Times New Roman" panose="02020603050405020304" pitchFamily="18" charset="0"/>
              </a:rPr>
              <a:t>năm</a:t>
            </a:r>
            <a:r>
              <a:rPr lang="en-US" sz="2400" i="1" dirty="0" smtClean="0">
                <a:solidFill>
                  <a:schemeClr val="tx1">
                    <a:lumMod val="95000"/>
                    <a:lumOff val="5000"/>
                  </a:schemeClr>
                </a:solidFill>
                <a:latin typeface="Times New Roman" panose="02020603050405020304" pitchFamily="18" charset="0"/>
                <a:cs typeface="Times New Roman" panose="02020603050405020304" pitchFamily="18" charset="0"/>
              </a:rPr>
              <a:t> 2022</a:t>
            </a:r>
          </a:p>
        </p:txBody>
      </p:sp>
      <p:sp>
        <p:nvSpPr>
          <p:cNvPr id="6" name="Content Placeholder 2"/>
          <p:cNvSpPr txBox="1">
            <a:spLocks/>
          </p:cNvSpPr>
          <p:nvPr/>
        </p:nvSpPr>
        <p:spPr>
          <a:xfrm>
            <a:off x="3319462" y="4680746"/>
            <a:ext cx="5553075" cy="385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NĂM HỌC 2021 - 2022</a:t>
            </a:r>
          </a:p>
        </p:txBody>
      </p:sp>
    </p:spTree>
    <p:extLst>
      <p:ext uri="{BB962C8B-B14F-4D97-AF65-F5344CB8AC3E}">
        <p14:creationId xmlns:p14="http://schemas.microsoft.com/office/powerpoint/2010/main" val="3607255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CE850-E1C4-4EFB-994D-5028E5075474}"/>
              </a:ext>
            </a:extLst>
          </p:cNvPr>
          <p:cNvSpPr txBox="1"/>
          <p:nvPr/>
        </p:nvSpPr>
        <p:spPr>
          <a:xfrm>
            <a:off x="2623308" y="280788"/>
            <a:ext cx="6871400" cy="408125"/>
          </a:xfrm>
          <a:prstGeom prst="rect">
            <a:avLst/>
          </a:prstGeom>
          <a:noFill/>
        </p:spPr>
        <p:txBody>
          <a:bodyPr wrap="square" rtlCol="0">
            <a:spAutoFit/>
          </a:bodyPr>
          <a:lstStyle/>
          <a:p>
            <a:pPr>
              <a:lnSpc>
                <a:spcPct val="114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TỔNG QUAN VỀ CÁC THIẾT BỊ SỬ DỤNG TRONG HỆ THỐNG    </a:t>
            </a:r>
            <a:endParaRPr lang="en-US" b="1" dirty="0"/>
          </a:p>
        </p:txBody>
      </p:sp>
      <p:sp>
        <p:nvSpPr>
          <p:cNvPr id="4" name="TextBox 3">
            <a:extLst>
              <a:ext uri="{FF2B5EF4-FFF2-40B4-BE49-F238E27FC236}">
                <a16:creationId xmlns:a16="http://schemas.microsoft.com/office/drawing/2014/main" id="{5315D29B-4783-41BA-B53D-B6E8798B7A66}"/>
              </a:ext>
            </a:extLst>
          </p:cNvPr>
          <p:cNvSpPr txBox="1"/>
          <p:nvPr/>
        </p:nvSpPr>
        <p:spPr>
          <a:xfrm>
            <a:off x="908229" y="953212"/>
            <a:ext cx="6045693" cy="5257337"/>
          </a:xfrm>
          <a:prstGeom prst="rect">
            <a:avLst/>
          </a:prstGeom>
          <a:noFill/>
        </p:spPr>
        <p:txBody>
          <a:bodyPr wrap="square" rtlCol="0">
            <a:spAutoFit/>
          </a:bodyPr>
          <a:lstStyle/>
          <a:p>
            <a:pPr>
              <a:lnSpc>
                <a:spcPct val="107000"/>
              </a:lnSpc>
            </a:pPr>
            <a:r>
              <a:rPr lang="en-US" b="1" dirty="0" smtClean="0">
                <a:latin typeface="Times New Roman" panose="02020603050405020304" pitchFamily="18" charset="0"/>
                <a:ea typeface="Calibri" panose="020F0502020204030204" pitchFamily="34" charset="0"/>
                <a:cs typeface="Times New Roman" panose="02020603050405020304" pitchFamily="18" charset="0"/>
              </a:rPr>
              <a:t>1.</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Bo </a:t>
            </a:r>
            <a:r>
              <a:rPr lang="en-US" b="1" dirty="0" err="1">
                <a:latin typeface="Times New Roman" panose="02020603050405020304" pitchFamily="18" charset="0"/>
                <a:ea typeface="Calibri" panose="020F0502020204030204" pitchFamily="34" charset="0"/>
                <a:cs typeface="Times New Roman" panose="02020603050405020304" pitchFamily="18" charset="0"/>
              </a:rPr>
              <a:t>mạch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Wifi</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Wemos</a:t>
            </a:r>
            <a:r>
              <a:rPr lang="en-US" b="1" dirty="0">
                <a:latin typeface="Times New Roman" panose="02020603050405020304" pitchFamily="18" charset="0"/>
                <a:ea typeface="Calibri" panose="020F0502020204030204" pitchFamily="34" charset="0"/>
                <a:cs typeface="Times New Roman" panose="02020603050405020304" pitchFamily="18" charset="0"/>
              </a:rPr>
              <a:t> D1 R1 Esp8266</a:t>
            </a:r>
            <a:endParaRPr lang="en-US"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891" indent="-342891">
              <a:lnSpc>
                <a:spcPct val="107000"/>
              </a:lnSpc>
              <a:buFont typeface="Symbol" panose="05050102010706020507" pitchFamily="18" charset="2"/>
              <a:buChar char=""/>
            </a:pPr>
            <a:r>
              <a:rPr lang="vi-V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Vi </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điều khiển: ESP8266EX</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Điện áp hoạt động: 3.3V</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Số chân I/O: 11 (tất cả các chân I/O đều có Interrupt/PWM/I2C/One-wire, trừ chân D0)</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Số chân Analog Input: 1 (điện áp vào tối đa 3.3V)</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Bộ nhớ Flash: 4MB</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Điện áp vào: 9-24V</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Điện áp ra: 5V – Dòng max: 1A</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Giao tiếp: </a:t>
            </a:r>
            <a:r>
              <a:rPr lang="vi-VN"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3"/>
              </a:rPr>
              <a:t>Cable Micro USB</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Wifi: 2.4 GHz</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Hỗ trợ bảo mật: WPA/WPA2</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Tích hợp giao thức TCP/IP</a:t>
            </a:r>
            <a:endParaRPr lang="vi-VN" sz="1100" dirty="0">
              <a:latin typeface="Calibri" panose="020F0502020204030204" pitchFamily="34" charset="0"/>
              <a:cs typeface="Times New Roman" panose="02020603050405020304" pitchFamily="18" charset="0"/>
            </a:endParaRPr>
          </a:p>
          <a:p>
            <a:pPr marL="342891" indent="-342891">
              <a:lnSpc>
                <a:spcPct val="107000"/>
              </a:lnSpc>
              <a:spcBef>
                <a:spcPts val="300"/>
              </a:spcBef>
              <a:buFont typeface="Symbol" panose="05050102010706020507" pitchFamily="18" charset="2"/>
              <a:buChar char=""/>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Kích thước: 68.6mm x 53.4mm (2.701″ x 2.102″)</a:t>
            </a:r>
            <a:endParaRPr lang="vi-VN" sz="1100" dirty="0">
              <a:latin typeface="Calibri" panose="020F0502020204030204" pitchFamily="34" charset="0"/>
              <a:cs typeface="Times New Roman" panose="02020603050405020304" pitchFamily="18" charset="0"/>
            </a:endParaRPr>
          </a:p>
          <a:p>
            <a:pPr>
              <a:lnSpc>
                <a:spcPct val="107000"/>
              </a:lnSpc>
              <a:spcAft>
                <a:spcPts val="800"/>
              </a:spcAft>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Lập trình trên các ngôn ngữ: C/C++, Micropython, NodeMCU – Lua</a:t>
            </a:r>
            <a:r>
              <a:rPr lang="vi-VN"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a:t>
            </a:r>
            <a:r>
              <a:rPr lang="vi-VN" b="1" dirty="0">
                <a:latin typeface="Calibri" panose="020F0502020204030204" pitchFamily="34" charset="0"/>
                <a:cs typeface="Times New Roman" panose="02020603050405020304" pitchFamily="18" charset="0"/>
              </a:rPr>
              <a:t>	</a:t>
            </a:r>
            <a:endParaRPr lang="vi-VN" sz="1400" dirty="0">
              <a:latin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69F818D-821E-4C95-B6D8-9DD756527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844978" y="1264838"/>
            <a:ext cx="3299460" cy="4452620"/>
          </a:xfrm>
          <a:prstGeom prst="rect">
            <a:avLst/>
          </a:prstGeom>
          <a:noFill/>
          <a:ln>
            <a:noFill/>
          </a:ln>
        </p:spPr>
      </p:pic>
    </p:spTree>
    <p:extLst>
      <p:ext uri="{BB962C8B-B14F-4D97-AF65-F5344CB8AC3E}">
        <p14:creationId xmlns:p14="http://schemas.microsoft.com/office/powerpoint/2010/main" val="590304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9FA06-1CBC-48E6-8AD2-AB84B016FF6E}"/>
              </a:ext>
            </a:extLst>
          </p:cNvPr>
          <p:cNvSpPr txBox="1"/>
          <p:nvPr/>
        </p:nvSpPr>
        <p:spPr>
          <a:xfrm>
            <a:off x="1055432" y="120187"/>
            <a:ext cx="9907479" cy="463397"/>
          </a:xfrm>
          <a:prstGeom prst="rect">
            <a:avLst/>
          </a:prstGeom>
          <a:noFill/>
        </p:spPr>
        <p:txBody>
          <a:bodyPr wrap="square" rtlCol="0">
            <a:spAutoFit/>
          </a:bodyPr>
          <a:lstStyle/>
          <a:p>
            <a:pPr>
              <a:lnSpc>
                <a:spcPct val="150000"/>
              </a:lnSpc>
              <a:spcBef>
                <a:spcPts val="300"/>
              </a:spcBef>
            </a:pPr>
            <a:r>
              <a:rPr lang="en-US" b="1" dirty="0" smtClean="0">
                <a:latin typeface="Times New Roman" panose="02020603050405020304" pitchFamily="18" charset="0"/>
                <a:ea typeface="Calibri" panose="020F0502020204030204" pitchFamily="34" charset="0"/>
                <a:cs typeface="Times New Roman" panose="02020603050405020304" pitchFamily="18" charset="0"/>
              </a:rPr>
              <a:t>2. </a:t>
            </a:r>
            <a:r>
              <a:rPr lang="en-US" b="1" dirty="0" err="1">
                <a:latin typeface="Times New Roman" panose="02020603050405020304" pitchFamily="18" charset="0"/>
                <a:ea typeface="Calibri" panose="020F0502020204030204" pitchFamily="34" charset="0"/>
                <a:cs typeface="Times New Roman" panose="02020603050405020304" pitchFamily="18" charset="0"/>
              </a:rPr>
              <a:t>Cảm</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biến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áp</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suất</a:t>
            </a:r>
            <a:r>
              <a:rPr lang="en-US" b="1" dirty="0">
                <a:latin typeface="Times New Roman" panose="02020603050405020304" pitchFamily="18" charset="0"/>
                <a:ea typeface="Calibri" panose="020F0502020204030204" pitchFamily="34" charset="0"/>
                <a:cs typeface="Times New Roman" panose="02020603050405020304" pitchFamily="18" charset="0"/>
              </a:rPr>
              <a:t> BMP180</a:t>
            </a:r>
            <a:endParaRPr lang="en-US" sz="1400" b="1" dirty="0">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28AE1B6-77EB-45D8-B408-B490207AA28A}"/>
              </a:ext>
            </a:extLst>
          </p:cNvPr>
          <p:cNvPicPr>
            <a:picLocks noChangeAspect="1"/>
          </p:cNvPicPr>
          <p:nvPr/>
        </p:nvPicPr>
        <p:blipFill rotWithShape="1">
          <a:blip r:embed="rId3"/>
          <a:srcRect r="39295" b="-1333"/>
          <a:stretch/>
        </p:blipFill>
        <p:spPr>
          <a:xfrm>
            <a:off x="1121267" y="2689842"/>
            <a:ext cx="5018275" cy="3432284"/>
          </a:xfrm>
          <a:prstGeom prst="rect">
            <a:avLst/>
          </a:prstGeom>
        </p:spPr>
      </p:pic>
      <p:sp>
        <p:nvSpPr>
          <p:cNvPr id="6" name="TextBox 5">
            <a:extLst>
              <a:ext uri="{FF2B5EF4-FFF2-40B4-BE49-F238E27FC236}">
                <a16:creationId xmlns:a16="http://schemas.microsoft.com/office/drawing/2014/main" id="{CC69FA06-1CBC-48E6-8AD2-AB84B016FF6E}"/>
              </a:ext>
            </a:extLst>
          </p:cNvPr>
          <p:cNvSpPr txBox="1"/>
          <p:nvPr/>
        </p:nvSpPr>
        <p:spPr>
          <a:xfrm>
            <a:off x="760521" y="700815"/>
            <a:ext cx="9907479" cy="1805559"/>
          </a:xfrm>
          <a:prstGeom prst="rect">
            <a:avLst/>
          </a:prstGeom>
          <a:noFill/>
        </p:spPr>
        <p:txBody>
          <a:bodyPr wrap="square" rtlCol="0">
            <a:spAutoFit/>
          </a:bodyPr>
          <a:lstStyle/>
          <a:p>
            <a:pPr algn="just"/>
            <a:r>
              <a:rPr lang="vi-VN" dirty="0">
                <a:latin typeface="+mj-lt"/>
              </a:rPr>
              <a:t>Cảm biến áp suất BMP180 có chức năng đo áp suất,nhiệt độ của môi trường. Cảm biến kết hợp với vi điều khiển để đọc dữ liệu áp suất đo được, chuyển đổi áp suất thành độ cao tương ứng, do đó có thể dùng cho việc xác định độ cao của </a:t>
            </a:r>
            <a:r>
              <a:rPr lang="en-US" dirty="0" err="1">
                <a:latin typeface="+mj-lt"/>
              </a:rPr>
              <a:t>mực</a:t>
            </a:r>
            <a:r>
              <a:rPr lang="en-US" dirty="0">
                <a:latin typeface="+mj-lt"/>
              </a:rPr>
              <a:t> </a:t>
            </a:r>
            <a:r>
              <a:rPr lang="en-US" dirty="0" err="1">
                <a:latin typeface="+mj-lt"/>
              </a:rPr>
              <a:t>nước</a:t>
            </a:r>
            <a:r>
              <a:rPr lang="en-US" dirty="0">
                <a:latin typeface="+mj-lt"/>
              </a:rPr>
              <a:t>.</a:t>
            </a:r>
          </a:p>
          <a:p>
            <a:pPr algn="just"/>
            <a:r>
              <a:rPr lang="vi-VN" dirty="0">
                <a:latin typeface="+mj-lt"/>
              </a:rPr>
              <a:t>Cảm biến BMP180 có thể đo được áp suất trong khoảng 300 ~ 1100hPa.</a:t>
            </a:r>
            <a:endParaRPr lang="en-US" dirty="0">
              <a:latin typeface="+mj-lt"/>
            </a:endParaRPr>
          </a:p>
          <a:p>
            <a:pPr algn="just"/>
            <a:r>
              <a:rPr lang="vi-VN" dirty="0">
                <a:latin typeface="+mj-lt"/>
              </a:rPr>
              <a:t>Thiết bị hoạt động với dòng điện nhỏ, khoảng 0.3uA rất thích hợp cho các thiết bị sử dụng pin</a:t>
            </a:r>
            <a:r>
              <a:rPr lang="vi-VN" dirty="0"/>
              <a:t>. </a:t>
            </a:r>
            <a:endParaRPr lang="en-US" dirty="0"/>
          </a:p>
          <a:p>
            <a:pPr>
              <a:lnSpc>
                <a:spcPct val="150000"/>
              </a:lnSpc>
              <a:spcBef>
                <a:spcPts val="300"/>
              </a:spcBef>
            </a:pPr>
            <a:endParaRPr lang="en-US" sz="1400" b="1" dirty="0">
              <a:latin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rotWithShape="1">
          <a:blip r:embed="rId4"/>
          <a:srcRect b="16468"/>
          <a:stretch/>
        </p:blipFill>
        <p:spPr>
          <a:xfrm>
            <a:off x="7285920" y="3487706"/>
            <a:ext cx="2444708" cy="1502307"/>
          </a:xfrm>
          <a:prstGeom prst="rect">
            <a:avLst/>
          </a:prstGeom>
        </p:spPr>
      </p:pic>
    </p:spTree>
    <p:extLst>
      <p:ext uri="{BB962C8B-B14F-4D97-AF65-F5344CB8AC3E}">
        <p14:creationId xmlns:p14="http://schemas.microsoft.com/office/powerpoint/2010/main" val="712371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FA50D-D1DB-4127-80DC-00276F23D879}"/>
              </a:ext>
            </a:extLst>
          </p:cNvPr>
          <p:cNvSpPr txBox="1"/>
          <p:nvPr/>
        </p:nvSpPr>
        <p:spPr>
          <a:xfrm>
            <a:off x="1056444" y="541538"/>
            <a:ext cx="10014011" cy="388696"/>
          </a:xfrm>
          <a:prstGeom prst="rect">
            <a:avLst/>
          </a:prstGeom>
          <a:noFill/>
        </p:spPr>
        <p:txBody>
          <a:bodyPr wrap="square" rtlCol="0">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2.3.4. Module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đổi</a:t>
            </a:r>
            <a:r>
              <a:rPr lang="en-US" dirty="0">
                <a:latin typeface="Times New Roman" panose="02020603050405020304" pitchFamily="18" charset="0"/>
                <a:ea typeface="Calibri" panose="020F0502020204030204" pitchFamily="34" charset="0"/>
                <a:cs typeface="Times New Roman" panose="02020603050405020304" pitchFamily="18" charset="0"/>
              </a:rPr>
              <a:t> I2C </a:t>
            </a:r>
            <a:endParaRPr lang="en-US" sz="1400" dirty="0">
              <a:latin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61275208-F047-49B0-A5AB-9E8CDA8F457C}"/>
              </a:ext>
            </a:extLst>
          </p:cNvPr>
          <p:cNvPicPr>
            <a:picLocks noChangeAspect="1"/>
          </p:cNvPicPr>
          <p:nvPr/>
        </p:nvPicPr>
        <p:blipFill>
          <a:blip r:embed="rId3"/>
          <a:stretch>
            <a:fillRect/>
          </a:stretch>
        </p:blipFill>
        <p:spPr>
          <a:xfrm>
            <a:off x="8797936" y="817952"/>
            <a:ext cx="3002540" cy="1646063"/>
          </a:xfrm>
          <a:prstGeom prst="rect">
            <a:avLst/>
          </a:prstGeom>
        </p:spPr>
      </p:pic>
      <p:sp>
        <p:nvSpPr>
          <p:cNvPr id="12" name="TextBox 11">
            <a:extLst>
              <a:ext uri="{FF2B5EF4-FFF2-40B4-BE49-F238E27FC236}">
                <a16:creationId xmlns:a16="http://schemas.microsoft.com/office/drawing/2014/main" id="{56DFA50D-D1DB-4127-80DC-00276F23D879}"/>
              </a:ext>
            </a:extLst>
          </p:cNvPr>
          <p:cNvSpPr txBox="1"/>
          <p:nvPr/>
        </p:nvSpPr>
        <p:spPr>
          <a:xfrm>
            <a:off x="1160492" y="936543"/>
            <a:ext cx="7241413" cy="583204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LCD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Module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I2C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LCD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6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LCD (RS, E, D7, D6, D5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D4)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module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(SCL, SDA)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Module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I2C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LCD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driver HD44780(LCD 1602, LCD 2004, … ),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I2C,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nay.</a:t>
            </a:r>
          </a:p>
          <a:p>
            <a:pPr lvl="0"/>
            <a:endParaRPr lang="en-US" sz="1600" b="1" dirty="0" smtClean="0">
              <a:latin typeface="Times New Roman" panose="02020603050405020304" pitchFamily="18" charset="0"/>
              <a:cs typeface="Times New Roman" panose="02020603050405020304" pitchFamily="18" charset="0"/>
            </a:endParaRPr>
          </a:p>
          <a:p>
            <a:pPr lvl="0"/>
            <a:r>
              <a:rPr lang="en-US" sz="1600" b="1" dirty="0" err="1" smtClean="0">
                <a:latin typeface="Times New Roman" panose="02020603050405020304" pitchFamily="18" charset="0"/>
                <a:cs typeface="Times New Roman" panose="02020603050405020304" pitchFamily="18" charset="0"/>
              </a:rPr>
              <a:t>Thông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số</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kỹ</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thuật</a:t>
            </a:r>
            <a:r>
              <a:rPr lang="en-US" sz="1600" b="1" dirty="0" smtClean="0">
                <a:latin typeface="Times New Roman" panose="02020603050405020304" pitchFamily="18" charset="0"/>
                <a:cs typeface="Times New Roman" panose="02020603050405020304" pitchFamily="18" charset="0"/>
              </a:rPr>
              <a:t>:</a:t>
            </a:r>
          </a:p>
          <a:p>
            <a:pPr lvl="0"/>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Điện</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áp</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hoạt</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động</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2.5-6V DC</a:t>
            </a:r>
            <a:endParaRPr lang="en-US" sz="1600" dirty="0">
              <a:latin typeface="Times New Roman" panose="02020603050405020304" pitchFamily="18" charset="0"/>
              <a:cs typeface="Times New Roman" panose="02020603050405020304" pitchFamily="18" charset="0"/>
            </a:endParaRPr>
          </a:p>
          <a:p>
            <a:pPr lvl="0"/>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Hỗ</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trợ</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màn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hình</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LCD1602,1604,2004 (driver HD44780)</a:t>
            </a:r>
            <a:endParaRPr lang="en-US" sz="1600" dirty="0">
              <a:latin typeface="Times New Roman" panose="02020603050405020304" pitchFamily="18" charset="0"/>
              <a:cs typeface="Times New Roman" panose="02020603050405020304" pitchFamily="18" charset="0"/>
            </a:endParaRPr>
          </a:p>
          <a:p>
            <a:pPr lvl="0">
              <a:spcAft>
                <a:spcPts val="800"/>
              </a:spcAft>
            </a:pP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Giao</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tiếp</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I2C</a:t>
            </a:r>
            <a:endParaRPr lang="en-US" sz="1600" dirty="0">
              <a:latin typeface="Times New Roman" panose="02020603050405020304" pitchFamily="18" charset="0"/>
              <a:cs typeface="Times New Roman" panose="02020603050405020304" pitchFamily="18" charset="0"/>
            </a:endParaRPr>
          </a:p>
          <a:p>
            <a:pPr>
              <a:spcAft>
                <a:spcPts val="800"/>
              </a:spcAft>
            </a:pP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Địa</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chỉ</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mặc</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định</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0X27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có</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thể</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điều</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chỉnh</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bằng</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ngắn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mạch</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chân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A0/A1/A2</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a:t>
            </a:r>
          </a:p>
          <a:p>
            <a:pPr lvl="0">
              <a:spcAft>
                <a:spcPts val="800"/>
              </a:spcAft>
            </a:pP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Kích</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thước</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41.5mm(L)x19mm(W)x15.3mm(H)</a:t>
            </a:r>
            <a:endParaRPr lang="en-US" sz="1600" dirty="0">
              <a:latin typeface="Times New Roman" panose="02020603050405020304" pitchFamily="18" charset="0"/>
              <a:cs typeface="Times New Roman" panose="02020603050405020304" pitchFamily="18" charset="0"/>
            </a:endParaRPr>
          </a:p>
          <a:p>
            <a:pPr lvl="0"/>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Trọng</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lượng</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5g</a:t>
            </a:r>
            <a:endParaRPr lang="en-US" sz="1600" dirty="0">
              <a:latin typeface="Times New Roman" panose="02020603050405020304" pitchFamily="18" charset="0"/>
              <a:cs typeface="Times New Roman" panose="02020603050405020304" pitchFamily="18" charset="0"/>
            </a:endParaRPr>
          </a:p>
          <a:p>
            <a:pPr lvl="0"/>
            <a:endPar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endParaRPr>
          </a:p>
          <a:p>
            <a:pPr lvl="0"/>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Tích</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hợp</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Jump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chốt</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để</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cung</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cấp</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đèn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cho</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LCD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hoặc</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ngắt</a:t>
            </a:r>
            <a:endParaRPr lang="en-US" sz="1600" dirty="0">
              <a:latin typeface="Times New Roman" panose="02020603050405020304" pitchFamily="18" charset="0"/>
              <a:cs typeface="Times New Roman" panose="02020603050405020304" pitchFamily="18" charset="0"/>
            </a:endParaRPr>
          </a:p>
          <a:p>
            <a:pPr lvl="0"/>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Tích</a:t>
            </a:r>
            <a:r>
              <a:rPr lang="en-US" sz="1600"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hợp</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biến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trở</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xoay</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điều</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chỉnh</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độ</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tương</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phản</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sz="1600"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cho</a:t>
            </a:r>
            <a:r>
              <a:rPr lang="en-US" sz="1600"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LCD</a:t>
            </a:r>
            <a:endParaRPr lang="en-US" sz="1600" dirty="0">
              <a:latin typeface="Times New Roman" panose="02020603050405020304" pitchFamily="18" charset="0"/>
              <a:cs typeface="Times New Roman" panose="02020603050405020304" pitchFamily="18" charset="0"/>
            </a:endParaRPr>
          </a:p>
          <a:p>
            <a:pPr>
              <a:lnSpc>
                <a:spcPct val="107000"/>
              </a:lnSpc>
              <a:spcAft>
                <a:spcPts val="800"/>
              </a:spcAft>
            </a:pPr>
            <a:endParaRPr lang="en-US" sz="14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6983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66DEE-D983-4681-97D7-91C0E9FD4EC7}"/>
              </a:ext>
            </a:extLst>
          </p:cNvPr>
          <p:cNvSpPr txBox="1"/>
          <p:nvPr/>
        </p:nvSpPr>
        <p:spPr>
          <a:xfrm>
            <a:off x="941033" y="435006"/>
            <a:ext cx="9863091" cy="388696"/>
          </a:xfrm>
          <a:prstGeom prst="rect">
            <a:avLst/>
          </a:prstGeom>
          <a:noFill/>
        </p:spPr>
        <p:txBody>
          <a:bodyPr wrap="square" rtlCol="0">
            <a:spAutoFit/>
          </a:bodyPr>
          <a:lstStyle/>
          <a:p>
            <a:pPr algn="just">
              <a:lnSpc>
                <a:spcPct val="107000"/>
              </a:lnSpc>
              <a:spcBef>
                <a:spcPts val="120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2.3.5. Màn hình hiển thị LCD 16x2</a:t>
            </a:r>
            <a:endParaRPr lang="en-US" sz="1400">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CB52929-38E5-48F4-899B-AEA36C618BE4}"/>
              </a:ext>
            </a:extLst>
          </p:cNvPr>
          <p:cNvSpPr txBox="1"/>
          <p:nvPr/>
        </p:nvSpPr>
        <p:spPr>
          <a:xfrm>
            <a:off x="1003178" y="1012054"/>
            <a:ext cx="9978501" cy="388696"/>
          </a:xfrm>
          <a:prstGeom prst="rect">
            <a:avLst/>
          </a:prstGeom>
          <a:noFill/>
        </p:spPr>
        <p:txBody>
          <a:bodyPr wrap="square" rtlCol="0">
            <a:spAutoFit/>
          </a:bodyPr>
          <a:lstStyle/>
          <a:p>
            <a:pPr algn="just">
              <a:lnSpc>
                <a:spcPct val="107000"/>
              </a:lnSpc>
              <a:spcBef>
                <a:spcPts val="120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LCD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truyền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vi </a:t>
            </a:r>
            <a:r>
              <a:rPr lang="en-US" dirty="0" err="1">
                <a:latin typeface="Times New Roman" panose="02020603050405020304" pitchFamily="18" charset="0"/>
                <a:ea typeface="Calibri" panose="020F0502020204030204" pitchFamily="34" charset="0"/>
                <a:cs typeface="Times New Roman" panose="02020603050405020304" pitchFamily="18" charset="0"/>
              </a:rPr>
              <a:t>điều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khiển</a:t>
            </a:r>
            <a:r>
              <a:rPr lang="en-US" dirty="0">
                <a:latin typeface="Times New Roman" panose="02020603050405020304" pitchFamily="18" charset="0"/>
                <a:ea typeface="Calibri" panose="020F0502020204030204" pitchFamily="34" charset="0"/>
                <a:cs typeface="Times New Roman" panose="02020603050405020304" pitchFamily="18" charset="0"/>
              </a:rPr>
              <a:t> và </a:t>
            </a:r>
            <a:r>
              <a:rPr lang="en-US" dirty="0" err="1">
                <a:latin typeface="Times New Roman" panose="02020603050405020304" pitchFamily="18" charset="0"/>
                <a:ea typeface="Calibri" panose="020F0502020204030204" pitchFamily="34" charset="0"/>
                <a:cs typeface="Times New Roman" panose="02020603050405020304" pitchFamily="18" charset="0"/>
              </a:rPr>
              <a:t>hiển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thái</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màn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68DA522-D50A-49C9-A40F-274ECE097489}"/>
              </a:ext>
            </a:extLst>
          </p:cNvPr>
          <p:cNvPicPr>
            <a:picLocks noChangeAspect="1"/>
          </p:cNvPicPr>
          <p:nvPr/>
        </p:nvPicPr>
        <p:blipFill>
          <a:blip r:embed="rId3"/>
          <a:stretch>
            <a:fillRect/>
          </a:stretch>
        </p:blipFill>
        <p:spPr>
          <a:xfrm>
            <a:off x="1753666" y="2170890"/>
            <a:ext cx="7057456" cy="2698812"/>
          </a:xfrm>
          <a:prstGeom prst="rect">
            <a:avLst/>
          </a:prstGeom>
        </p:spPr>
      </p:pic>
    </p:spTree>
    <p:extLst>
      <p:ext uri="{BB962C8B-B14F-4D97-AF65-F5344CB8AC3E}">
        <p14:creationId xmlns:p14="http://schemas.microsoft.com/office/powerpoint/2010/main" val="4215954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D1450-D9AE-4DC9-83BA-7CCCBE0ED675}"/>
              </a:ext>
            </a:extLst>
          </p:cNvPr>
          <p:cNvSpPr txBox="1"/>
          <p:nvPr/>
        </p:nvSpPr>
        <p:spPr>
          <a:xfrm>
            <a:off x="878889" y="541542"/>
            <a:ext cx="10750859" cy="2166875"/>
          </a:xfrm>
          <a:prstGeom prst="rect">
            <a:avLst/>
          </a:prstGeom>
          <a:noFill/>
        </p:spPr>
        <p:txBody>
          <a:bodyPr wrap="square" rtlCol="0">
            <a:spAutoFit/>
          </a:bodyPr>
          <a:lstStyle/>
          <a:p>
            <a:pPr>
              <a:lnSpc>
                <a:spcPct val="107000"/>
              </a:lnSpc>
              <a:spcBef>
                <a:spcPts val="300"/>
              </a:spcBef>
            </a:pPr>
            <a:r>
              <a:rPr lang="vi-VN" dirty="0">
                <a:latin typeface="Times New Roman" panose="02020603050405020304" pitchFamily="18" charset="0"/>
                <a:ea typeface="Calibri" panose="020F0502020204030204" pitchFamily="34" charset="0"/>
                <a:cs typeface="Times New Roman" panose="02020603050405020304" pitchFamily="18" charset="0"/>
              </a:rPr>
              <a:t>2.4. Giới thiệu về app Blynk IoT và lập trình cho vi điều khiển</a:t>
            </a:r>
            <a:r>
              <a:rPr lang="vi-VN" sz="1400" dirty="0">
                <a:latin typeface="Calibri" panose="020F0502020204030204" pitchFamily="34" charset="0"/>
                <a:cs typeface="Times New Roman" panose="02020603050405020304" pitchFamily="18" charset="0"/>
              </a:rPr>
              <a:t>  </a:t>
            </a:r>
          </a:p>
          <a:p>
            <a:pPr fontAlgn="base">
              <a:lnSpc>
                <a:spcPct val="107000"/>
              </a:lnSpc>
            </a:pPr>
            <a:r>
              <a:rPr lang="vi-VN" sz="1400" dirty="0">
                <a:latin typeface="Calibri" panose="020F0502020204030204" pitchFamily="34" charset="0"/>
                <a:cs typeface="Times New Roman" panose="02020603050405020304" pitchFamily="18" charset="0"/>
              </a:rPr>
              <a:t>      </a:t>
            </a:r>
            <a:r>
              <a:rPr lang="vi-VN" dirty="0">
                <a:latin typeface="Times New Roman" panose="02020603050405020304" pitchFamily="18" charset="0"/>
                <a:ea typeface="Calibri" panose="020F0502020204030204" pitchFamily="34" charset="0"/>
                <a:cs typeface="Times New Roman" panose="02020603050405020304" pitchFamily="18" charset="0"/>
              </a:rPr>
              <a:t>2.4.1. Giới thiệu về app Blynk IoT</a:t>
            </a:r>
            <a:endParaRPr lang="vi-VN" sz="1400" dirty="0">
              <a:latin typeface="Calibri" panose="020F0502020204030204" pitchFamily="34" charset="0"/>
              <a:cs typeface="Times New Roman" panose="02020603050405020304" pitchFamily="18" charset="0"/>
            </a:endParaRPr>
          </a:p>
          <a:p>
            <a:pPr fontAlgn="base">
              <a:lnSpc>
                <a:spcPct val="107000"/>
              </a:lnSpc>
            </a:pPr>
            <a:r>
              <a:rPr lang="vi-VN" dirty="0">
                <a:latin typeface="Times New Roman" panose="02020603050405020304" pitchFamily="18" charset="0"/>
                <a:ea typeface="Calibri" panose="020F0502020204030204" pitchFamily="34" charset="0"/>
                <a:cs typeface="Times New Roman" panose="02020603050405020304" pitchFamily="18" charset="0"/>
              </a:rPr>
              <a:t>     - Blynk IoT là một phần mềm có thể </a:t>
            </a:r>
            <a:r>
              <a:rPr lang="vi-VN" dirty="0">
                <a:solidFill>
                  <a:srgbClr val="000000"/>
                </a:solidFill>
                <a:latin typeface="Times New Roman" panose="02020603050405020304" pitchFamily="18" charset="0"/>
                <a:cs typeface="Times New Roman" panose="02020603050405020304" pitchFamily="18" charset="0"/>
              </a:rPr>
              <a:t>điều khiển các thiết bị phần cứng từ xa, hiển thị dữ liệu cảm biến, lưu trữ dữ liệu, … và nhiều điều thú vị khác.</a:t>
            </a:r>
            <a:endParaRPr lang="vi-VN" sz="1400" dirty="0">
              <a:latin typeface="Calibri" panose="020F0502020204030204" pitchFamily="34" charset="0"/>
              <a:cs typeface="Times New Roman" panose="02020603050405020304" pitchFamily="18" charset="0"/>
            </a:endParaRPr>
          </a:p>
          <a:p>
            <a:pPr marL="9525" fontAlgn="base">
              <a:lnSpc>
                <a:spcPct val="107000"/>
              </a:lnSpc>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Hiện tại thì Blynk IoT hỗ trợ 2 nền tảng là Android và IOS. Chúng ta có thể search Blynk IoT trên AppStore và GooglePlay và trong đồ án lần này, chúng em sẽ sử dụng phần mềm này để giám sát mực nước và nhiệt độ trong nước.</a:t>
            </a:r>
            <a:endParaRPr lang="vi-VN" sz="1400" dirty="0">
              <a:latin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0C5B025-FCFB-4BC0-82D4-03405B401F86}"/>
              </a:ext>
            </a:extLst>
          </p:cNvPr>
          <p:cNvPicPr>
            <a:picLocks noChangeAspect="1"/>
          </p:cNvPicPr>
          <p:nvPr/>
        </p:nvPicPr>
        <p:blipFill>
          <a:blip r:embed="rId3"/>
          <a:stretch>
            <a:fillRect/>
          </a:stretch>
        </p:blipFill>
        <p:spPr>
          <a:xfrm>
            <a:off x="1494787" y="3293366"/>
            <a:ext cx="3786892" cy="2571564"/>
          </a:xfrm>
          <a:prstGeom prst="rect">
            <a:avLst/>
          </a:prstGeom>
        </p:spPr>
      </p:pic>
      <p:pic>
        <p:nvPicPr>
          <p:cNvPr id="7" name="Picture 6">
            <a:extLst>
              <a:ext uri="{FF2B5EF4-FFF2-40B4-BE49-F238E27FC236}">
                <a16:creationId xmlns:a16="http://schemas.microsoft.com/office/drawing/2014/main" id="{31662CD6-B08D-4953-8F82-4E3A6669E1AF}"/>
              </a:ext>
            </a:extLst>
          </p:cNvPr>
          <p:cNvPicPr>
            <a:picLocks noChangeAspect="1"/>
          </p:cNvPicPr>
          <p:nvPr/>
        </p:nvPicPr>
        <p:blipFill>
          <a:blip r:embed="rId4"/>
          <a:stretch>
            <a:fillRect/>
          </a:stretch>
        </p:blipFill>
        <p:spPr>
          <a:xfrm>
            <a:off x="6581429" y="3069054"/>
            <a:ext cx="3554080" cy="2795876"/>
          </a:xfrm>
          <a:prstGeom prst="rect">
            <a:avLst/>
          </a:prstGeom>
        </p:spPr>
      </p:pic>
    </p:spTree>
    <p:extLst>
      <p:ext uri="{BB962C8B-B14F-4D97-AF65-F5344CB8AC3E}">
        <p14:creationId xmlns:p14="http://schemas.microsoft.com/office/powerpoint/2010/main" val="4014524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108A7-C792-45DF-8659-8A9FB0CAA0A8}"/>
              </a:ext>
            </a:extLst>
          </p:cNvPr>
          <p:cNvSpPr txBox="1"/>
          <p:nvPr/>
        </p:nvSpPr>
        <p:spPr>
          <a:xfrm>
            <a:off x="1097280" y="406400"/>
            <a:ext cx="9763760" cy="754758"/>
          </a:xfrm>
          <a:prstGeom prst="rect">
            <a:avLst/>
          </a:prstGeom>
          <a:noFill/>
        </p:spPr>
        <p:txBody>
          <a:bodyPr wrap="square" rtlCol="0">
            <a:spAutoFit/>
          </a:bodyPr>
          <a:lstStyle/>
          <a:p>
            <a:pPr algn="ctr">
              <a:lnSpc>
                <a:spcPct val="107000"/>
              </a:lnSpc>
              <a:spcAft>
                <a:spcPts val="800"/>
              </a:spcAft>
            </a:pPr>
            <a:r>
              <a:rPr lang="vi-VN" b="1">
                <a:latin typeface="Times New Roman" panose="02020603050405020304" pitchFamily="18" charset="0"/>
                <a:ea typeface="Calibri" panose="020F0502020204030204" pitchFamily="34" charset="0"/>
                <a:cs typeface="Times New Roman" panose="02020603050405020304" pitchFamily="18" charset="0"/>
              </a:rPr>
              <a:t>CHƯƠNG III : THỬ NGHIỆM VÀ HIỆU CHỈNH HỆ THỐNG</a:t>
            </a:r>
            <a:endParaRPr lang="vi-VN" sz="1200">
              <a:latin typeface="Calibri" panose="020F0502020204030204" pitchFamily="34" charset="0"/>
              <a:cs typeface="Times New Roman" panose="02020603050405020304" pitchFamily="18" charset="0"/>
            </a:endParaRPr>
          </a:p>
          <a:p>
            <a:pPr>
              <a:lnSpc>
                <a:spcPct val="107000"/>
              </a:lnSpc>
              <a:spcAft>
                <a:spcPts val="800"/>
              </a:spcAft>
            </a:pPr>
            <a:r>
              <a:rPr lang="vi-VN" sz="1600" b="1">
                <a:latin typeface="Times New Roman" panose="02020603050405020304" pitchFamily="18" charset="0"/>
                <a:ea typeface="Calibri" panose="020F0502020204030204" pitchFamily="34" charset="0"/>
                <a:cs typeface="Times New Roman" panose="02020603050405020304" pitchFamily="18" charset="0"/>
              </a:rPr>
              <a:t>3.1 Sơ đồ đấu nối thiết bị</a:t>
            </a:r>
            <a:endParaRPr lang="vi-VN" sz="1200">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4E0AF9D-5173-45DD-A8CC-6E7AC057B7A4}"/>
              </a:ext>
            </a:extLst>
          </p:cNvPr>
          <p:cNvPicPr>
            <a:picLocks noChangeAspect="1"/>
          </p:cNvPicPr>
          <p:nvPr/>
        </p:nvPicPr>
        <p:blipFill>
          <a:blip r:embed="rId3"/>
          <a:stretch>
            <a:fillRect/>
          </a:stretch>
        </p:blipFill>
        <p:spPr>
          <a:xfrm>
            <a:off x="2756061" y="1662701"/>
            <a:ext cx="6103463" cy="4250419"/>
          </a:xfrm>
          <a:prstGeom prst="rect">
            <a:avLst/>
          </a:prstGeom>
        </p:spPr>
      </p:pic>
    </p:spTree>
    <p:extLst>
      <p:ext uri="{BB962C8B-B14F-4D97-AF65-F5344CB8AC3E}">
        <p14:creationId xmlns:p14="http://schemas.microsoft.com/office/powerpoint/2010/main" val="1932712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64660-2AF2-4365-9FA6-A5A6B26C331A}"/>
              </a:ext>
            </a:extLst>
          </p:cNvPr>
          <p:cNvSpPr txBox="1"/>
          <p:nvPr/>
        </p:nvSpPr>
        <p:spPr>
          <a:xfrm>
            <a:off x="542955" y="420287"/>
            <a:ext cx="3480406" cy="388696"/>
          </a:xfrm>
          <a:prstGeom prst="rect">
            <a:avLst/>
          </a:prstGeom>
          <a:noFill/>
        </p:spPr>
        <p:txBody>
          <a:bodyPr wrap="square" rtlCol="0">
            <a:spAutoFit/>
          </a:bodyPr>
          <a:lstStyle/>
          <a:p>
            <a:pPr>
              <a:lnSpc>
                <a:spcPct val="107000"/>
              </a:lnSpc>
              <a:spcAft>
                <a:spcPts val="800"/>
              </a:spcAft>
            </a:pP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mức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một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số</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trí</a:t>
            </a:r>
            <a:endParaRPr lang="vi-V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4" y="2382071"/>
            <a:ext cx="2808336" cy="32418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133" y="2382071"/>
            <a:ext cx="2798221" cy="32418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0511" y="2382071"/>
            <a:ext cx="2590634" cy="32418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302" y="2382070"/>
            <a:ext cx="2846053" cy="3241889"/>
          </a:xfrm>
          <a:prstGeom prst="rect">
            <a:avLst/>
          </a:prstGeom>
        </p:spPr>
      </p:pic>
    </p:spTree>
    <p:extLst>
      <p:ext uri="{BB962C8B-B14F-4D97-AF65-F5344CB8AC3E}">
        <p14:creationId xmlns:p14="http://schemas.microsoft.com/office/powerpoint/2010/main" val="2729736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D1450-D9AE-4DC9-83BA-7CCCBE0ED675}"/>
              </a:ext>
            </a:extLst>
          </p:cNvPr>
          <p:cNvSpPr txBox="1"/>
          <p:nvPr/>
        </p:nvSpPr>
        <p:spPr>
          <a:xfrm>
            <a:off x="4797745" y="210617"/>
            <a:ext cx="2212655" cy="388696"/>
          </a:xfrm>
          <a:prstGeom prst="rect">
            <a:avLst/>
          </a:prstGeom>
          <a:noFill/>
        </p:spPr>
        <p:txBody>
          <a:bodyPr wrap="square" rtlCol="0">
            <a:spAutoFit/>
          </a:bodyPr>
          <a:lstStyle/>
          <a:p>
            <a:pPr>
              <a:lnSpc>
                <a:spcPct val="107000"/>
              </a:lnSpc>
              <a:spcBef>
                <a:spcPts val="300"/>
              </a:spcBef>
            </a:pPr>
            <a:r>
              <a:rPr lang="en-US" b="1" dirty="0" smtClean="0">
                <a:latin typeface="Times New Roman" panose="02020603050405020304" pitchFamily="18" charset="0"/>
                <a:cs typeface="Times New Roman" panose="02020603050405020304" pitchFamily="18" charset="0"/>
              </a:rPr>
              <a:t>TỔNG KẾT ĐỒ ÁN</a:t>
            </a:r>
            <a:endParaRPr lang="vi-V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95D1450-D9AE-4DC9-83BA-7CCCBE0ED675}"/>
              </a:ext>
            </a:extLst>
          </p:cNvPr>
          <p:cNvSpPr txBox="1"/>
          <p:nvPr/>
        </p:nvSpPr>
        <p:spPr>
          <a:xfrm>
            <a:off x="561025" y="868114"/>
            <a:ext cx="2478266" cy="355803"/>
          </a:xfrm>
          <a:prstGeom prst="rect">
            <a:avLst/>
          </a:prstGeom>
          <a:noFill/>
        </p:spPr>
        <p:txBody>
          <a:bodyPr wrap="square" rtlCol="0">
            <a:spAutoFit/>
          </a:bodyPr>
          <a:lstStyle/>
          <a:p>
            <a:pPr>
              <a:lnSpc>
                <a:spcPct val="107000"/>
              </a:lnSpc>
              <a:spcBef>
                <a:spcPts val="300"/>
              </a:spcBef>
            </a:pPr>
            <a:r>
              <a:rPr lang="en-US" sz="1600" b="1" dirty="0" err="1" smtClean="0">
                <a:latin typeface="Times New Roman" panose="02020603050405020304" pitchFamily="18" charset="0"/>
                <a:cs typeface="Times New Roman" panose="02020603050405020304" pitchFamily="18" charset="0"/>
              </a:rPr>
              <a:t>Những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việc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đã</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làm</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được</a:t>
            </a:r>
            <a:r>
              <a:rPr lang="en-US" sz="1600" b="1" dirty="0" smtClean="0">
                <a:latin typeface="Times New Roman" panose="02020603050405020304" pitchFamily="18" charset="0"/>
                <a:cs typeface="Times New Roman" panose="02020603050405020304" pitchFamily="18" charset="0"/>
              </a:rPr>
              <a:t>:</a:t>
            </a:r>
            <a:endParaRPr lang="vi-VN"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5D1450-D9AE-4DC9-83BA-7CCCBE0ED675}"/>
                  </a:ext>
                </a:extLst>
              </p:cNvPr>
              <p:cNvSpPr txBox="1"/>
              <p:nvPr/>
            </p:nvSpPr>
            <p:spPr>
              <a:xfrm>
                <a:off x="561025" y="1090182"/>
                <a:ext cx="10157050" cy="3217163"/>
              </a:xfrm>
              <a:prstGeom prst="rect">
                <a:avLst/>
              </a:prstGeom>
              <a:noFill/>
            </p:spPr>
            <p:txBody>
              <a:bodyPr wrap="square" rtlCol="0">
                <a:spAutoFit/>
              </a:bodyPr>
              <a:lstStyle/>
              <a:p>
                <a:endParaRPr lang="en-US" dirty="0"/>
              </a:p>
              <a:p>
                <a:pPr lvl="0">
                  <a:lnSpc>
                    <a:spcPct val="107000"/>
                  </a:lnSpc>
                  <a:spcBef>
                    <a:spcPts val="300"/>
                  </a:spcBef>
                </a:pPr>
                <a:r>
                  <a:rPr lang="en-US" sz="2000" dirty="0">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ổn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gọn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khả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lắp</a:t>
                </a:r>
                <a:r>
                  <a:rPr lang="en-US" sz="2000" dirty="0">
                    <a:latin typeface="Times New Roman" panose="02020603050405020304" pitchFamily="18" charset="0"/>
                    <a:cs typeface="Times New Roman" panose="02020603050405020304" pitchFamily="18" charset="0"/>
                  </a:rPr>
                  <a:t>:</a:t>
                </a:r>
              </a:p>
              <a:p>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Dải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mức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chất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môi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đã</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đạt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từ</a:t>
                </a:r>
                <a:r>
                  <a:rPr lang="fr-FR" sz="2000" dirty="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 0 – 15 cm (</a:t>
                </a:r>
                <a14:m>
                  <m:oMath xmlns:m="http://schemas.openxmlformats.org/officeDocument/2006/math">
                    <m:r>
                      <a:rPr lang="fr-FR" sz="2000" i="1">
                        <a:latin typeface="Cambria Math" panose="02040503050406030204" pitchFamily="18" charset="0"/>
                      </a:rPr>
                      <m:t>±</m:t>
                    </m:r>
                  </m:oMath>
                </a14:m>
                <a:r>
                  <a:rPr lang="fr-FR" sz="2000" dirty="0">
                    <a:latin typeface="Times New Roman" panose="02020603050405020304" pitchFamily="18" charset="0"/>
                    <a:cs typeface="Times New Roman" panose="02020603050405020304" pitchFamily="18" charset="0"/>
                  </a:rPr>
                  <a:t> 0.3cm)</a:t>
                </a:r>
                <a:endParaRPr lang="en-US"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Dải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nhiệt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độ</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trong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khoảng</a:t>
                </a:r>
                <a:r>
                  <a:rPr lang="fr-FR" sz="2000" dirty="0">
                    <a:latin typeface="Times New Roman" panose="02020603050405020304" pitchFamily="18" charset="0"/>
                    <a:cs typeface="Times New Roman" panose="02020603050405020304" pitchFamily="18" charset="0"/>
                  </a:rPr>
                  <a:t> : 10-100 </a:t>
                </a:r>
                <a:r>
                  <a:rPr lang="fr-FR" sz="2000" dirty="0" err="1">
                    <a:latin typeface="Times New Roman" panose="02020603050405020304" pitchFamily="18" charset="0"/>
                    <a:cs typeface="Times New Roman" panose="02020603050405020304" pitchFamily="18" charset="0"/>
                  </a:rPr>
                  <a:t>độ</a:t>
                </a:r>
                <a:r>
                  <a:rPr lang="fr-FR" sz="2000" dirty="0">
                    <a:latin typeface="Times New Roman" panose="02020603050405020304" pitchFamily="18" charset="0"/>
                    <a:cs typeface="Times New Roman" panose="02020603050405020304" pitchFamily="18" charset="0"/>
                  </a:rPr>
                  <a:t> C ( </a:t>
                </a:r>
                <a14:m>
                  <m:oMath xmlns:m="http://schemas.openxmlformats.org/officeDocument/2006/math">
                    <m:r>
                      <a:rPr lang="fr-FR" sz="2000" i="1">
                        <a:latin typeface="Cambria Math" panose="02040503050406030204" pitchFamily="18" charset="0"/>
                      </a:rPr>
                      <m:t>±</m:t>
                    </m:r>
                  </m:oMath>
                </a14:m>
                <a:r>
                  <a:rPr lang="fr-FR" sz="2000" dirty="0">
                    <a:latin typeface="Times New Roman" panose="02020603050405020304" pitchFamily="18" charset="0"/>
                    <a:cs typeface="Times New Roman" panose="02020603050405020304" pitchFamily="18" charset="0"/>
                  </a:rPr>
                  <a:t>0.5 </a:t>
                </a:r>
                <a:r>
                  <a:rPr lang="fr-FR" sz="2000" dirty="0" err="1">
                    <a:latin typeface="Times New Roman" panose="02020603050405020304" pitchFamily="18" charset="0"/>
                    <a:cs typeface="Times New Roman" panose="02020603050405020304" pitchFamily="18" charset="0"/>
                  </a:rPr>
                  <a:t>độ</a:t>
                </a:r>
                <a:r>
                  <a:rPr lang="fr-FR" sz="2000" dirty="0">
                    <a:latin typeface="Times New Roman" panose="02020603050405020304" pitchFamily="18" charset="0"/>
                    <a:cs typeface="Times New Roman" panose="02020603050405020304" pitchFamily="18" charset="0"/>
                  </a:rPr>
                  <a:t> C)</a:t>
                </a:r>
                <a:endParaRPr lang="en-US"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Hệ</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thống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tích</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hợp</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nhiệt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độ</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và</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mức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chất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môi</a:t>
                </a:r>
                <a:r>
                  <a:rPr lang="fr-FR"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Giao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tiếp</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giữa</a:t>
                </a:r>
                <a:r>
                  <a:rPr lang="fr-FR" sz="2000" dirty="0">
                    <a:latin typeface="Times New Roman" panose="02020603050405020304" pitchFamily="18" charset="0"/>
                    <a:cs typeface="Times New Roman" panose="02020603050405020304" pitchFamily="18" charset="0"/>
                  </a:rPr>
                  <a:t> vi </a:t>
                </a:r>
                <a:r>
                  <a:rPr lang="fr-FR" sz="2000" dirty="0" err="1">
                    <a:latin typeface="Times New Roman" panose="02020603050405020304" pitchFamily="18" charset="0"/>
                    <a:cs typeface="Times New Roman" panose="02020603050405020304" pitchFamily="18" charset="0"/>
                  </a:rPr>
                  <a:t>điều</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khiển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với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máy</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tính</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để</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hiệu</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chỉnh</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kết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quả</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endParaRPr lang="en-US"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Giao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tiếp</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với</a:t>
                </a:r>
                <a:r>
                  <a:rPr lang="fr-FR" sz="2000" dirty="0">
                    <a:latin typeface="Times New Roman" panose="02020603050405020304" pitchFamily="18" charset="0"/>
                    <a:cs typeface="Times New Roman" panose="02020603050405020304" pitchFamily="18" charset="0"/>
                  </a:rPr>
                  <a:t> LCD </a:t>
                </a:r>
                <a:r>
                  <a:rPr lang="fr-FR" sz="2000" dirty="0" err="1">
                    <a:latin typeface="Times New Roman" panose="02020603050405020304" pitchFamily="18" charset="0"/>
                    <a:cs typeface="Times New Roman" panose="02020603050405020304" pitchFamily="18" charset="0"/>
                  </a:rPr>
                  <a:t>và</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liên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kết</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thông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số</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với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điện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thoại</a:t>
                </a:r>
                <a:endParaRPr lang="en-US"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Xây</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đựng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được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hệ</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thống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cảnh</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báo</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mức</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nước</a:t>
                </a:r>
                <a:endParaRPr lang="en-US" sz="2000" dirty="0">
                  <a:latin typeface="Times New Roman" panose="02020603050405020304" pitchFamily="18" charset="0"/>
                  <a:cs typeface="Times New Roman" panose="02020603050405020304" pitchFamily="18" charset="0"/>
                </a:endParaRPr>
              </a:p>
              <a:p>
                <a:pPr>
                  <a:lnSpc>
                    <a:spcPct val="107000"/>
                  </a:lnSpc>
                  <a:spcBef>
                    <a:spcPts val="300"/>
                  </a:spcBef>
                </a:pPr>
                <a:endParaRPr lang="vi-VN" b="1"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995D1450-D9AE-4DC9-83BA-7CCCBE0ED675}"/>
                  </a:ext>
                </a:extLst>
              </p:cNvPr>
              <p:cNvSpPr txBox="1">
                <a:spLocks noRot="1" noChangeAspect="1" noMove="1" noResize="1" noEditPoints="1" noAdjustHandles="1" noChangeArrowheads="1" noChangeShapeType="1" noTextEdit="1"/>
              </p:cNvSpPr>
              <p:nvPr/>
            </p:nvSpPr>
            <p:spPr>
              <a:xfrm>
                <a:off x="561025" y="1090182"/>
                <a:ext cx="10157050" cy="3217163"/>
              </a:xfrm>
              <a:prstGeom prst="rect">
                <a:avLst/>
              </a:prstGeom>
              <a:blipFill>
                <a:blip r:embed="rId3"/>
                <a:stretch>
                  <a:fillRect l="-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95D1450-D9AE-4DC9-83BA-7CCCBE0ED675}"/>
              </a:ext>
            </a:extLst>
          </p:cNvPr>
          <p:cNvSpPr txBox="1"/>
          <p:nvPr/>
        </p:nvSpPr>
        <p:spPr>
          <a:xfrm>
            <a:off x="475300" y="4177329"/>
            <a:ext cx="10157050" cy="2204834"/>
          </a:xfrm>
          <a:prstGeom prst="rect">
            <a:avLst/>
          </a:prstGeom>
          <a:noFill/>
        </p:spPr>
        <p:txBody>
          <a:bodyPr wrap="square" rtlCol="0">
            <a:spAutoFit/>
          </a:bodyPr>
          <a:lstStyle/>
          <a:p>
            <a:endParaRPr lang="en-US" dirty="0"/>
          </a:p>
          <a:p>
            <a:pPr>
              <a:lnSpc>
                <a:spcPct val="107000"/>
              </a:lnSpc>
              <a:spcBef>
                <a:spcPts val="300"/>
              </a:spcBef>
            </a:pPr>
            <a:r>
              <a:rPr lang="en-US" b="1" dirty="0" err="1" smtClean="0">
                <a:latin typeface="Times New Roman" panose="02020603050405020304" pitchFamily="18" charset="0"/>
                <a:cs typeface="Times New Roman" panose="02020603050405020304" pitchFamily="18" charset="0"/>
              </a:rPr>
              <a:t>Những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việc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chưa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được</a:t>
            </a:r>
            <a:r>
              <a:rPr lang="en-US" b="1" dirty="0" smtClean="0">
                <a:latin typeface="Times New Roman" panose="02020603050405020304" pitchFamily="18" charset="0"/>
                <a:cs typeface="Times New Roman" panose="02020603050405020304" pitchFamily="18" charset="0"/>
              </a:rPr>
              <a:t>:</a:t>
            </a:r>
          </a:p>
          <a:p>
            <a:pPr>
              <a:lnSpc>
                <a:spcPct val="107000"/>
              </a:lnSpc>
              <a:spcBef>
                <a:spcPts val="300"/>
              </a:spcBef>
            </a:pP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phục</a:t>
            </a:r>
            <a:r>
              <a:rPr lang="en-US"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suát</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kín</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zoong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 </a:t>
            </a:r>
          </a:p>
          <a:p>
            <a:pPr>
              <a:lnSpc>
                <a:spcPct val="107000"/>
              </a:lnSpc>
              <a:spcBef>
                <a:spcPts val="300"/>
              </a:spcBef>
            </a:pP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305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64660-2AF2-4365-9FA6-A5A6B26C331A}"/>
              </a:ext>
            </a:extLst>
          </p:cNvPr>
          <p:cNvSpPr txBox="1"/>
          <p:nvPr/>
        </p:nvSpPr>
        <p:spPr>
          <a:xfrm>
            <a:off x="1370270" y="1160515"/>
            <a:ext cx="9071308" cy="3682483"/>
          </a:xfrm>
          <a:prstGeom prst="rect">
            <a:avLst/>
          </a:prstGeom>
          <a:noFill/>
        </p:spPr>
        <p:txBody>
          <a:bodyPr wrap="square" rtlCol="0">
            <a:spAutoFit/>
          </a:bodyPr>
          <a:lstStyle/>
          <a:p>
            <a:pPr algn="ctr">
              <a:lnSpc>
                <a:spcPct val="150000"/>
              </a:lnSpc>
              <a:spcAft>
                <a:spcPts val="800"/>
              </a:spcAft>
            </a:pPr>
            <a:r>
              <a:rPr lang="en-US" sz="5400" b="1" dirty="0" smtClean="0">
                <a:latin typeface="Times New Roman" panose="02020603050405020304" pitchFamily="18" charset="0"/>
                <a:cs typeface="Times New Roman" panose="02020603050405020304" pitchFamily="18" charset="0"/>
              </a:rPr>
              <a:t>Xin </a:t>
            </a:r>
            <a:r>
              <a:rPr lang="en-US" sz="5400" b="1" dirty="0" err="1" smtClean="0">
                <a:latin typeface="Times New Roman" panose="02020603050405020304" pitchFamily="18" charset="0"/>
                <a:cs typeface="Times New Roman" panose="02020603050405020304" pitchFamily="18" charset="0"/>
              </a:rPr>
              <a:t>chân</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thành</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cảm</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ơn</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các</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thầy</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cô</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giáo</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cùng</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toàn</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thể</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các</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bạn</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đã</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lắng</a:t>
            </a:r>
            <a:r>
              <a:rPr lang="en-US" sz="5400" b="1" dirty="0" smtClean="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nghe</a:t>
            </a:r>
            <a:r>
              <a:rPr lang="en-US" sz="5400" b="1" dirty="0" smtClean="0">
                <a:latin typeface="Times New Roman" panose="02020603050405020304" pitchFamily="18" charset="0"/>
                <a:cs typeface="Times New Roman" panose="02020603050405020304" pitchFamily="18" charset="0"/>
              </a:rPr>
              <a:t>!</a:t>
            </a:r>
            <a:endParaRPr lang="vi-V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379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9B63-33D3-44EC-9846-E14EA589D7EC}"/>
              </a:ext>
            </a:extLst>
          </p:cNvPr>
          <p:cNvSpPr>
            <a:spLocks noGrp="1"/>
          </p:cNvSpPr>
          <p:nvPr>
            <p:ph type="ctrTitle"/>
          </p:nvPr>
        </p:nvSpPr>
        <p:spPr/>
        <p:txBody>
          <a:bodyPr>
            <a:normAutofit/>
          </a:bodyPr>
          <a:lstStyle/>
          <a:p>
            <a:pPr marR="179701">
              <a:lnSpc>
                <a:spcPct val="107000"/>
              </a:lnSpc>
              <a:spcBef>
                <a:spcPts val="500"/>
              </a:spcBef>
              <a:spcAft>
                <a:spcPts val="500"/>
              </a:spcAft>
            </a:pPr>
            <a:r>
              <a:rPr lang="vi-VN" sz="2800" dirty="0">
                <a:latin typeface="Calibri" panose="020F0502020204030204" pitchFamily="34" charset="0"/>
                <a:cs typeface="Times New Roman" panose="02020603050405020304" pitchFamily="18" charset="0"/>
              </a:rPr>
              <a:t/>
            </a:r>
            <a:br>
              <a:rPr lang="vi-VN" sz="2800" dirty="0">
                <a:latin typeface="Calibri" panose="020F0502020204030204" pitchFamily="34" charset="0"/>
                <a:cs typeface="Times New Roman" panose="02020603050405020304" pitchFamily="18" charset="0"/>
              </a:rPr>
            </a:br>
            <a:endParaRPr lang="en-US" sz="2800" dirty="0"/>
          </a:p>
        </p:txBody>
      </p:sp>
      <p:sp>
        <p:nvSpPr>
          <p:cNvPr id="3" name="Subtitle 2">
            <a:extLst>
              <a:ext uri="{FF2B5EF4-FFF2-40B4-BE49-F238E27FC236}">
                <a16:creationId xmlns:a16="http://schemas.microsoft.com/office/drawing/2014/main" id="{2EC5BF3D-9635-4391-8591-BEBB7F30E886}"/>
              </a:ext>
            </a:extLst>
          </p:cNvPr>
          <p:cNvSpPr>
            <a:spLocks noGrp="1"/>
          </p:cNvSpPr>
          <p:nvPr>
            <p:ph type="subTitle" idx="1"/>
          </p:nvPr>
        </p:nvSpPr>
        <p:spPr>
          <a:xfrm>
            <a:off x="1244396" y="2478638"/>
            <a:ext cx="9144000" cy="1031329"/>
          </a:xfrm>
        </p:spPr>
        <p:txBody>
          <a:bodyPr>
            <a:normAutofit fontScale="92500" lnSpcReduction="10000"/>
          </a:bodyPr>
          <a:lstStyle/>
          <a:p>
            <a:pPr marR="179701" indent="457189" algn="ctr">
              <a:lnSpc>
                <a:spcPct val="114000"/>
              </a:lnSpc>
              <a:spcBef>
                <a:spcPts val="500"/>
              </a:spcBef>
              <a:spcAft>
                <a:spcPts val="500"/>
              </a:spcAft>
            </a:pPr>
            <a:r>
              <a:rPr lang="vi-VN" b="1" dirty="0">
                <a:solidFill>
                  <a:srgbClr val="FF0000"/>
                </a:solidFill>
                <a:effectLst/>
                <a:latin typeface="+mj-lt"/>
                <a:ea typeface="Calibri" panose="020F0502020204030204" pitchFamily="34" charset="0"/>
                <a:cs typeface="Times New Roman" panose="02020603050405020304" pitchFamily="18" charset="0"/>
              </a:rPr>
              <a:t>ĐỒ ÁN MÔN HỌC</a:t>
            </a:r>
            <a:endParaRPr lang="vi-VN" sz="1100" b="1" dirty="0">
              <a:solidFill>
                <a:srgbClr val="FF0000"/>
              </a:solidFill>
              <a:latin typeface="+mj-lt"/>
              <a:cs typeface="Times New Roman" panose="02020603050405020304" pitchFamily="18" charset="0"/>
            </a:endParaRPr>
          </a:p>
          <a:p>
            <a:pPr marR="179701" indent="457189" algn="ctr">
              <a:lnSpc>
                <a:spcPct val="114000"/>
              </a:lnSpc>
              <a:spcBef>
                <a:spcPts val="500"/>
              </a:spcBef>
              <a:spcAft>
                <a:spcPts val="500"/>
              </a:spcAft>
            </a:pPr>
            <a:r>
              <a:rPr lang="vi-VN" b="1" dirty="0">
                <a:solidFill>
                  <a:srgbClr val="FF0000"/>
                </a:solidFill>
                <a:effectLst/>
                <a:latin typeface="+mj-lt"/>
                <a:ea typeface="Calibri" panose="020F0502020204030204" pitchFamily="34" charset="0"/>
                <a:cs typeface="Times New Roman" panose="02020603050405020304" pitchFamily="18" charset="0"/>
              </a:rPr>
              <a:t>THIẾT KẾ HỆ THỐNG ĐO CƠ ĐIỆN TỬ</a:t>
            </a:r>
            <a:endParaRPr lang="vi-VN" sz="1100" b="1" dirty="0">
              <a:solidFill>
                <a:srgbClr val="FF0000"/>
              </a:solidFill>
              <a:latin typeface="+mj-lt"/>
              <a:cs typeface="Times New Roman" panose="02020603050405020304" pitchFamily="18" charset="0"/>
            </a:endParaRPr>
          </a:p>
          <a:p>
            <a:pPr algn="l"/>
            <a:endParaRPr lang="en-US" dirty="0"/>
          </a:p>
        </p:txBody>
      </p:sp>
      <p:sp>
        <p:nvSpPr>
          <p:cNvPr id="7" name="TextBox 6">
            <a:extLst>
              <a:ext uri="{FF2B5EF4-FFF2-40B4-BE49-F238E27FC236}">
                <a16:creationId xmlns:a16="http://schemas.microsoft.com/office/drawing/2014/main" id="{D887DF47-C159-40BA-8C31-136C08C3DC66}"/>
              </a:ext>
            </a:extLst>
          </p:cNvPr>
          <p:cNvSpPr txBox="1"/>
          <p:nvPr/>
        </p:nvSpPr>
        <p:spPr>
          <a:xfrm>
            <a:off x="1372403" y="85028"/>
            <a:ext cx="8717872" cy="954107"/>
          </a:xfrm>
          <a:prstGeom prst="rect">
            <a:avLst/>
          </a:prstGeom>
          <a:noFill/>
        </p:spPr>
        <p:txBody>
          <a:bodyPr wrap="square" rtlCol="0">
            <a:spAutoFit/>
          </a:bodyPr>
          <a:lstStyle/>
          <a:p>
            <a:pPr algn="ctr"/>
            <a:r>
              <a:rPr lang="vi-VN"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TRƯỜNG ĐẠI HỌC KỸ THUẬT CÔNG NGHIỆP</a:t>
            </a:r>
            <a:r>
              <a:rPr lang="vi-VN" sz="2800" dirty="0">
                <a:solidFill>
                  <a:prstClr val="black"/>
                </a:solidFill>
                <a:latin typeface="Times New Roman" panose="02020603050405020304" pitchFamily="18" charset="0"/>
                <a:ea typeface="+mj-ea"/>
                <a:cs typeface="Times New Roman" panose="02020603050405020304" pitchFamily="18" charset="0"/>
              </a:rPr>
              <a:t/>
            </a:r>
            <a:br>
              <a:rPr lang="vi-VN" sz="2800" dirty="0">
                <a:solidFill>
                  <a:prstClr val="black"/>
                </a:solidFill>
                <a:latin typeface="Times New Roman" panose="02020603050405020304" pitchFamily="18" charset="0"/>
                <a:ea typeface="+mj-ea"/>
                <a:cs typeface="Times New Roman" panose="02020603050405020304" pitchFamily="18" charset="0"/>
              </a:rPr>
            </a:br>
            <a:r>
              <a:rPr lang="vi-VN"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KHOA CƠ KHÍ – BỘ MÔN CƠ ĐIỆN TỬ</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F14B4C-C311-4B6D-B9F6-F2DF36B58083}"/>
              </a:ext>
            </a:extLst>
          </p:cNvPr>
          <p:cNvSpPr txBox="1"/>
          <p:nvPr/>
        </p:nvSpPr>
        <p:spPr>
          <a:xfrm>
            <a:off x="1125722" y="3809191"/>
            <a:ext cx="5382828" cy="487506"/>
          </a:xfrm>
          <a:prstGeom prst="rect">
            <a:avLst/>
          </a:prstGeom>
          <a:noFill/>
        </p:spPr>
        <p:txBody>
          <a:bodyPr wrap="square" rtlCol="0">
            <a:spAutoFit/>
          </a:bodyPr>
          <a:lstStyle/>
          <a:p>
            <a:pPr algn="ctr">
              <a:lnSpc>
                <a:spcPct val="107000"/>
              </a:lnSpc>
              <a:spcAft>
                <a:spcPts val="800"/>
              </a:spcAft>
            </a:pPr>
            <a:r>
              <a:rPr lang="vi-VN" sz="2400" dirty="0">
                <a:latin typeface="Times New Roman" panose="02020603050405020304" pitchFamily="18" charset="0"/>
                <a:ea typeface="Calibri" panose="020F0502020204030204" pitchFamily="34" charset="0"/>
                <a:cs typeface="Times New Roman" panose="02020603050405020304" pitchFamily="18" charset="0"/>
              </a:rPr>
              <a:t>Tên đề tài: Thiết kế hệ thống đo mực nước</a:t>
            </a:r>
            <a:endParaRPr lang="vi-VN" sz="2400" dirty="0">
              <a:latin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85A98B6-F758-443F-BAFC-37261EF39028}"/>
              </a:ext>
            </a:extLst>
          </p:cNvPr>
          <p:cNvSpPr txBox="1"/>
          <p:nvPr/>
        </p:nvSpPr>
        <p:spPr>
          <a:xfrm>
            <a:off x="1244399" y="4696064"/>
            <a:ext cx="9374820" cy="1682512"/>
          </a:xfrm>
          <a:prstGeom prst="rect">
            <a:avLst/>
          </a:prstGeom>
          <a:noFill/>
        </p:spPr>
        <p:txBody>
          <a:bodyPr wrap="square" rtlCol="0">
            <a:spAutoFit/>
          </a:bodyPr>
          <a:lstStyle/>
          <a:p>
            <a:pPr>
              <a:lnSpc>
                <a:spcPct val="150000"/>
              </a:lnSpc>
              <a:spcAft>
                <a:spcPts val="800"/>
              </a:spcAft>
            </a:pPr>
            <a:r>
              <a:rPr lang="vi-VN" sz="2000" b="1" dirty="0">
                <a:latin typeface="Times New Roman" panose="02020603050405020304" pitchFamily="18" charset="0"/>
                <a:ea typeface="Calibri" panose="020F0502020204030204" pitchFamily="34" charset="0"/>
                <a:cs typeface="Times New Roman" panose="02020603050405020304" pitchFamily="18" charset="0"/>
              </a:rPr>
              <a:t>Giáo viên hướng dẫn</a:t>
            </a:r>
            <a:r>
              <a:rPr lang="vi-VN" sz="2000" dirty="0">
                <a:latin typeface="Times New Roman" panose="02020603050405020304" pitchFamily="18" charset="0"/>
                <a:ea typeface="Calibri" panose="020F0502020204030204" pitchFamily="34" charset="0"/>
                <a:cs typeface="Times New Roman" panose="02020603050405020304" pitchFamily="18" charset="0"/>
              </a:rPr>
              <a:t> : TS.Nguyễn Đăng Hào</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vi-VN" sz="2000" b="1" dirty="0">
                <a:latin typeface="Times New Roman" panose="02020603050405020304" pitchFamily="18" charset="0"/>
                <a:ea typeface="Calibri" panose="020F0502020204030204" pitchFamily="34" charset="0"/>
                <a:cs typeface="Times New Roman" panose="02020603050405020304" pitchFamily="18" charset="0"/>
              </a:rPr>
              <a:t>Sinh viên thực hiện</a:t>
            </a:r>
            <a:r>
              <a:rPr lang="vi-VN" sz="2000" dirty="0">
                <a:latin typeface="Times New Roman" panose="02020603050405020304" pitchFamily="18" charset="0"/>
                <a:ea typeface="Calibri" panose="020F0502020204030204" pitchFamily="34" charset="0"/>
                <a:cs typeface="Times New Roman" panose="02020603050405020304" pitchFamily="18" charset="0"/>
              </a:rPr>
              <a:t>:  Vũ Văn Đạt _ K185520114061          </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K54CDT.02</a:t>
            </a:r>
            <a:endParaRPr lang="vi-VN" sz="1600" dirty="0">
              <a:latin typeface="Calibri" panose="020F0502020204030204" pitchFamily="34" charset="0"/>
              <a:cs typeface="Times New Roman" panose="02020603050405020304" pitchFamily="18" charset="0"/>
            </a:endParaRPr>
          </a:p>
          <a:p>
            <a:pPr>
              <a:lnSpc>
                <a:spcPct val="150000"/>
              </a:lnSpc>
              <a:spcAft>
                <a:spcPts val="800"/>
              </a:spcAft>
            </a:pPr>
            <a:r>
              <a:rPr lang="vi-VN"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vi-VN" sz="2000" dirty="0" smtClean="0">
                <a:latin typeface="Times New Roman" panose="02020603050405020304" pitchFamily="18" charset="0"/>
                <a:ea typeface="Calibri" panose="020F0502020204030204" pitchFamily="34" charset="0"/>
                <a:cs typeface="Times New Roman" panose="02020603050405020304" pitchFamily="18" charset="0"/>
              </a:rPr>
              <a:t>Đoàn </a:t>
            </a:r>
            <a:r>
              <a:rPr lang="vi-VN" sz="2000" dirty="0">
                <a:latin typeface="Times New Roman" panose="02020603050405020304" pitchFamily="18" charset="0"/>
                <a:ea typeface="Calibri" panose="020F0502020204030204" pitchFamily="34" charset="0"/>
                <a:cs typeface="Times New Roman" panose="02020603050405020304" pitchFamily="18" charset="0"/>
              </a:rPr>
              <a:t>Quốc Cường _ K185520114060 </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K54CDT.02</a:t>
            </a:r>
            <a:endParaRPr lang="vi-VN" sz="1600" dirty="0">
              <a:latin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310404" y="1027431"/>
            <a:ext cx="1363609" cy="1367979"/>
          </a:xfrm>
          <a:prstGeom prst="rect">
            <a:avLst/>
          </a:prstGeom>
        </p:spPr>
      </p:pic>
    </p:spTree>
    <p:extLst>
      <p:ext uri="{BB962C8B-B14F-4D97-AF65-F5344CB8AC3E}">
        <p14:creationId xmlns:p14="http://schemas.microsoft.com/office/powerpoint/2010/main" val="15454673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87000">
              <a:schemeClr val="accent1">
                <a:lumMod val="45000"/>
                <a:lumOff val="55000"/>
              </a:schemeClr>
            </a:gs>
            <a:gs pos="9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842" y="1286125"/>
            <a:ext cx="5347608" cy="5347608"/>
          </a:xfrm>
        </p:spPr>
      </p:pic>
      <p:sp>
        <p:nvSpPr>
          <p:cNvPr id="5" name="Oval Callout 4"/>
          <p:cNvSpPr/>
          <p:nvPr/>
        </p:nvSpPr>
        <p:spPr>
          <a:xfrm>
            <a:off x="7837713" y="539614"/>
            <a:ext cx="4119155" cy="2159726"/>
          </a:xfrm>
          <a:prstGeom prst="wedgeEllipseCallout">
            <a:avLst>
              <a:gd name="adj1" fmla="val -63838"/>
              <a:gd name="adj2" fmla="val 34174"/>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solidFill>
                  <a:srgbClr val="FF0000"/>
                </a:solidFill>
                <a:latin typeface="Times New Roman" panose="02020603050405020304" pitchFamily="18" charset="0"/>
                <a:cs typeface="Times New Roman" panose="02020603050405020304" pitchFamily="18" charset="0"/>
              </a:rPr>
              <a:t>Cuộc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sống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sẽ</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như</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nào</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nếu</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không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đo</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lường</a:t>
            </a:r>
            <a:r>
              <a:rPr lang="en-US" sz="2400" dirty="0">
                <a:solidFill>
                  <a:srgbClr val="FF0000"/>
                </a:solidFill>
                <a:latin typeface="Times New Roman" panose="02020603050405020304" pitchFamily="18" charset="0"/>
                <a:cs typeface="Times New Roman" panose="02020603050405020304" pitchFamily="18" charset="0"/>
              </a:rPr>
              <a:t>?</a:t>
            </a:r>
            <a:endParaRPr lang="en-US" sz="2400" dirty="0">
              <a:solidFill>
                <a:srgbClr val="FF0000"/>
              </a:solidFill>
            </a:endParaRPr>
          </a:p>
        </p:txBody>
      </p:sp>
      <p:sp>
        <p:nvSpPr>
          <p:cNvPr id="6" name="Title 1"/>
          <p:cNvSpPr>
            <a:spLocks noGrp="1"/>
          </p:cNvSpPr>
          <p:nvPr>
            <p:ph type="title"/>
          </p:nvPr>
        </p:nvSpPr>
        <p:spPr>
          <a:xfrm>
            <a:off x="3468188" y="269331"/>
            <a:ext cx="4656909" cy="540566"/>
          </a:xfrm>
        </p:spPr>
        <p:txBody>
          <a:bodyPr>
            <a:normAutofit/>
          </a:bodyPr>
          <a:lstStyle/>
          <a:p>
            <a:r>
              <a:rPr lang="en-US" sz="2400" dirty="0" smtClean="0">
                <a:latin typeface="Times New Roman" panose="02020603050405020304" pitchFamily="18" charset="0"/>
                <a:cs typeface="Times New Roman" panose="02020603050405020304" pitchFamily="18" charset="0"/>
              </a:rPr>
              <a:t>SỰ CẦN THIẾT CỦA ĐO LƯỜNG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686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CCE850-E1C4-4EFB-994D-5028E5075474}"/>
              </a:ext>
            </a:extLst>
          </p:cNvPr>
          <p:cNvSpPr txBox="1"/>
          <p:nvPr/>
        </p:nvSpPr>
        <p:spPr>
          <a:xfrm>
            <a:off x="637732" y="1353432"/>
            <a:ext cx="7611630" cy="1754326"/>
          </a:xfrm>
          <a:prstGeom prst="rect">
            <a:avLst/>
          </a:prstGeom>
          <a:noFill/>
        </p:spPr>
        <p:txBody>
          <a:bodyPr wrap="square" rtlCol="0">
            <a:spAutoFit/>
          </a:bodyPr>
          <a:lstStyle/>
          <a:p>
            <a:pPr algn="just"/>
            <a:r>
              <a:rPr lang="vi-VN" dirty="0">
                <a:latin typeface="+mj-lt"/>
              </a:rPr>
              <a:t>Nhu cầu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vi-VN" dirty="0" smtClean="0">
                <a:latin typeface="+mj-lt"/>
              </a:rPr>
              <a:t>của </a:t>
            </a:r>
            <a:r>
              <a:rPr lang="vi-VN" dirty="0">
                <a:latin typeface="+mj-lt"/>
              </a:rPr>
              <a:t>các hệ thống xử lý tự động tinh vi, nhu </a:t>
            </a:r>
            <a:r>
              <a:rPr lang="vi-VN" dirty="0" smtClean="0">
                <a:latin typeface="+mj-lt"/>
              </a:rPr>
              <a:t>cầu </a:t>
            </a:r>
            <a:r>
              <a:rPr lang="vi-VN" dirty="0">
                <a:latin typeface="+mj-lt"/>
              </a:rPr>
              <a:t>kiểm soát quy trình ngày càng chặt chẽ hơn và môi trường quy định ngày càng nghiêm ngặt </a:t>
            </a:r>
            <a:r>
              <a:rPr lang="en-US" dirty="0" smtClean="0">
                <a:latin typeface="+mj-lt"/>
              </a:rPr>
              <a:t> </a:t>
            </a:r>
            <a:r>
              <a:rPr lang="en-US" dirty="0" err="1" smtClean="0">
                <a:latin typeface="Times New Roman" panose="02020603050405020304" pitchFamily="18" charset="0"/>
                <a:cs typeface="Times New Roman" panose="02020603050405020304" pitchFamily="18" charset="0"/>
              </a:rPr>
              <a:t>yêu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vi-VN" dirty="0" smtClean="0">
                <a:latin typeface="+mj-lt"/>
              </a:rPr>
              <a:t>các </a:t>
            </a:r>
            <a:r>
              <a:rPr lang="vi-VN" dirty="0">
                <a:latin typeface="+mj-lt"/>
              </a:rPr>
              <a:t>hệ thống đo mức chính xác và đáng tin </a:t>
            </a:r>
            <a:r>
              <a:rPr lang="vi-VN" dirty="0" smtClean="0">
                <a:latin typeface="+mj-lt"/>
              </a:rPr>
              <a:t>cậy.</a:t>
            </a:r>
            <a:r>
              <a:rPr lang="vi-VN" dirty="0">
                <a:latin typeface="+mj-lt"/>
              </a:rPr>
              <a:t> </a:t>
            </a:r>
            <a:endParaRPr lang="en-US" dirty="0" smtClean="0">
              <a:latin typeface="+mj-lt"/>
            </a:endParaRPr>
          </a:p>
          <a:p>
            <a:pPr algn="just"/>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mức</a:t>
            </a:r>
            <a:r>
              <a:rPr lang="vi-VN" dirty="0">
                <a:latin typeface="+mj-lt"/>
              </a:rPr>
              <a:t> được cải thiện giúp giảm sự biến đổi của quá trình hóa học, dẫn đến chất lượng sản </a:t>
            </a:r>
            <a:r>
              <a:rPr lang="vi-VN" dirty="0" smtClean="0">
                <a:latin typeface="+mj-lt"/>
              </a:rPr>
              <a:t>phẩm</a:t>
            </a:r>
            <a:r>
              <a:rPr lang="en-US" dirty="0" smtClean="0">
                <a:latin typeface="+mj-lt"/>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vi-VN" dirty="0" smtClean="0">
                <a:latin typeface="+mj-lt"/>
              </a:rPr>
              <a:t> cao, </a:t>
            </a:r>
            <a:r>
              <a:rPr lang="vi-VN" dirty="0">
                <a:latin typeface="+mj-lt"/>
              </a:rPr>
              <a:t>giảm chi phí và ít lãng phí hơn. </a:t>
            </a:r>
            <a:endParaRPr lang="en-US" sz="2000" b="1" dirty="0">
              <a:latin typeface="+mj-lt"/>
              <a:cs typeface="Times New Roman" panose="02020603050405020304" pitchFamily="18" charset="0"/>
            </a:endParaRPr>
          </a:p>
        </p:txBody>
      </p:sp>
      <p:pic>
        <p:nvPicPr>
          <p:cNvPr id="5" name="Picture 4"/>
          <p:cNvPicPr>
            <a:picLocks noChangeAspect="1"/>
          </p:cNvPicPr>
          <p:nvPr/>
        </p:nvPicPr>
        <p:blipFill rotWithShape="1">
          <a:blip r:embed="rId3"/>
          <a:srcRect l="15545" r="23202"/>
          <a:stretch/>
        </p:blipFill>
        <p:spPr>
          <a:xfrm>
            <a:off x="9099864" y="1464906"/>
            <a:ext cx="2299063" cy="2316418"/>
          </a:xfrm>
          <a:prstGeom prst="rect">
            <a:avLst/>
          </a:prstGeom>
        </p:spPr>
      </p:pic>
      <p:sp>
        <p:nvSpPr>
          <p:cNvPr id="6" name="TextBox 5">
            <a:extLst>
              <a:ext uri="{FF2B5EF4-FFF2-40B4-BE49-F238E27FC236}">
                <a16:creationId xmlns:a16="http://schemas.microsoft.com/office/drawing/2014/main" id="{D3CCE850-E1C4-4EFB-994D-5028E5075474}"/>
              </a:ext>
            </a:extLst>
          </p:cNvPr>
          <p:cNvSpPr txBox="1"/>
          <p:nvPr/>
        </p:nvSpPr>
        <p:spPr>
          <a:xfrm>
            <a:off x="637732" y="664646"/>
            <a:ext cx="5828718" cy="400110"/>
          </a:xfrm>
          <a:prstGeom prst="rect">
            <a:avLst/>
          </a:prstGeom>
          <a:noFill/>
        </p:spPr>
        <p:txBody>
          <a:bodyPr wrap="square" rtlCol="0">
            <a:spAutoFit/>
          </a:bodyPr>
          <a:lstStyle/>
          <a:p>
            <a:r>
              <a:rPr lang="en-US" sz="2000" b="1" dirty="0" err="1" smtClean="0">
                <a:latin typeface="Times New Roman" panose="02020603050405020304" pitchFamily="18" charset="0"/>
                <a:cs typeface="Times New Roman" panose="02020603050405020304" pitchFamily="18" charset="0"/>
              </a:rPr>
              <a:t>Tại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sao</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phải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đo</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mức</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chất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lỏng</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7" name="Rectangular Callout 6"/>
          <p:cNvSpPr/>
          <p:nvPr/>
        </p:nvSpPr>
        <p:spPr>
          <a:xfrm>
            <a:off x="10674087" y="193455"/>
            <a:ext cx="1449681" cy="973493"/>
          </a:xfrm>
          <a:prstGeom prst="wedgeRectCallout">
            <a:avLst>
              <a:gd name="adj1" fmla="val -54820"/>
              <a:gd name="adj2" fmla="val 92025"/>
            </a:avLst>
          </a:prstGeom>
          <a:solidFill>
            <a:schemeClr val="accent1">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solidFill>
                  <a:srgbClr val="FF0000"/>
                </a:solidFill>
                <a:latin typeface="Times New Roman" panose="02020603050405020304" pitchFamily="18" charset="0"/>
                <a:cs typeface="Times New Roman" panose="02020603050405020304" pitchFamily="18" charset="0"/>
              </a:rPr>
              <a:t>Tại</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sao</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phải</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đo</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mức</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chất</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err="1" smtClean="0">
                <a:solidFill>
                  <a:srgbClr val="FF0000"/>
                </a:solidFill>
                <a:latin typeface="Times New Roman" panose="02020603050405020304" pitchFamily="18" charset="0"/>
                <a:cs typeface="Times New Roman" panose="02020603050405020304" pitchFamily="18" charset="0"/>
              </a:rPr>
              <a:t>lỏng</a:t>
            </a:r>
            <a:r>
              <a:rPr lang="en-US" sz="1600" dirty="0" smtClean="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9" name="Oval Callout 8"/>
          <p:cNvSpPr/>
          <p:nvPr/>
        </p:nvSpPr>
        <p:spPr>
          <a:xfrm>
            <a:off x="8395063" y="449243"/>
            <a:ext cx="1079863" cy="830917"/>
          </a:xfrm>
          <a:prstGeom prst="wedgeEllipseCallout">
            <a:avLst>
              <a:gd name="adj1" fmla="val 43683"/>
              <a:gd name="adj2" fmla="val 94990"/>
            </a:avLst>
          </a:prstGeom>
          <a:solidFill>
            <a:schemeClr val="accent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latin typeface="Times New Roman" panose="02020603050405020304" pitchFamily="18" charset="0"/>
                <a:cs typeface="Times New Roman" panose="02020603050405020304" pitchFamily="18" charset="0"/>
              </a:rPr>
              <a:t>Ứng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dụng</a:t>
            </a:r>
            <a:endParaRPr lang="en-US"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3CCE850-E1C4-4EFB-994D-5028E5075474}"/>
              </a:ext>
            </a:extLst>
          </p:cNvPr>
          <p:cNvSpPr txBox="1"/>
          <p:nvPr/>
        </p:nvSpPr>
        <p:spPr>
          <a:xfrm>
            <a:off x="637732" y="3672718"/>
            <a:ext cx="3753733" cy="400110"/>
          </a:xfrm>
          <a:prstGeom prst="rect">
            <a:avLst/>
          </a:prstGeom>
          <a:noFill/>
        </p:spPr>
        <p:txBody>
          <a:bodyPr wrap="square" rtlCol="0">
            <a:spAutoFit/>
          </a:bodyPr>
          <a:lstStyle/>
          <a:p>
            <a:pPr algn="just"/>
            <a:r>
              <a:rPr lang="en-US" sz="2000" b="1" dirty="0" err="1" smtClean="0">
                <a:latin typeface="Times New Roman" panose="02020603050405020304" pitchFamily="18" charset="0"/>
                <a:cs typeface="Times New Roman" panose="02020603050405020304" pitchFamily="18" charset="0"/>
              </a:rPr>
              <a:t>Ứng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dụng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của</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đo</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mức</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chất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lỏng</a:t>
            </a:r>
            <a:endParaRPr lang="en-US" sz="20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3CCE850-E1C4-4EFB-994D-5028E5075474}"/>
              </a:ext>
            </a:extLst>
          </p:cNvPr>
          <p:cNvSpPr txBox="1"/>
          <p:nvPr/>
        </p:nvSpPr>
        <p:spPr>
          <a:xfrm>
            <a:off x="2514599" y="4188518"/>
            <a:ext cx="8195104" cy="2585323"/>
          </a:xfrm>
          <a:prstGeom prst="rect">
            <a:avLst/>
          </a:prstGeom>
          <a:noFill/>
        </p:spPr>
        <p:txBody>
          <a:bodyPr wrap="square" rtlCol="0">
            <a:spAutoFit/>
          </a:bodyPr>
          <a:lstStyle/>
          <a:p>
            <a:pPr algn="just"/>
            <a:r>
              <a:rPr lang="vi-VN" dirty="0" smtClean="0">
                <a:latin typeface="Times New Roman" panose="02020603050405020304" pitchFamily="18" charset="0"/>
                <a:cs typeface="Times New Roman" panose="02020603050405020304" pitchFamily="18" charset="0"/>
              </a:rPr>
              <a:t>Ứng dụng kiểm soát mức đóng một vai trò quan trọng trong nhiều ứng 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vi-VN" dirty="0" smtClean="0">
                <a:latin typeface="Times New Roman" panose="02020603050405020304" pitchFamily="18" charset="0"/>
                <a:cs typeface="Times New Roman" panose="02020603050405020304" pitchFamily="18" charset="0"/>
              </a:rPr>
              <a:t> công nghiệp bao gồm </a:t>
            </a:r>
            <a:r>
              <a:rPr lang="en-US" dirty="0" err="1" smtClean="0">
                <a:latin typeface="Times New Roman" panose="02020603050405020304" pitchFamily="18" charset="0"/>
                <a:cs typeface="Times New Roman" panose="02020603050405020304" pitchFamily="18" charset="0"/>
              </a:rPr>
              <a:t>đo</a:t>
            </a:r>
            <a:r>
              <a:rPr lang="vi-VN" dirty="0" smtClean="0">
                <a:latin typeface="Times New Roman" panose="02020603050405020304" pitchFamily="18" charset="0"/>
                <a:cs typeface="Times New Roman" panose="02020603050405020304" pitchFamily="18" charset="0"/>
              </a:rPr>
              <a:t> mức chất lỏng trong các bể vận chuyển, bể chứa và bể xử lý nước, cũng như trong các ngành công nghiệp hóa dầu để cảm nhận chất lỏng như xăng, dầu diesel và các loại nhiên liệu khác.</a:t>
            </a:r>
            <a:endParaRPr lang="en-US" dirty="0" smtClean="0">
              <a:latin typeface="Times New Roman" panose="02020603050405020304" pitchFamily="18" charset="0"/>
              <a:cs typeface="Times New Roman" panose="02020603050405020304" pitchFamily="18" charset="0"/>
            </a:endParaRPr>
          </a:p>
          <a:p>
            <a:pPr algn="just"/>
            <a:r>
              <a:rPr lang="vi-VN" dirty="0" smtClean="0">
                <a:latin typeface="Times New Roman" panose="02020603050405020304" pitchFamily="18" charset="0"/>
                <a:cs typeface="Times New Roman" panose="02020603050405020304" pitchFamily="18" charset="0"/>
              </a:rPr>
              <a:t> Đo mức chất lỏng rất quan trọng trong các ứng dụng gia đình bao gồm các thiết bị điện tử như máy lọc nước, thiết bị bay hơi nước, máy hấp, hệ thống giám sát nồi hơi, hệ thống sưởi, máy giặt, bàn là hơi nước, máy ép nước trái cây, máy pha cà phê tự động, v.v.</a:t>
            </a:r>
          </a:p>
          <a:p>
            <a:pPr algn="just"/>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21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B4E894-4014-41CE-9842-C77387375D33}"/>
              </a:ext>
            </a:extLst>
          </p:cNvPr>
          <p:cNvSpPr txBox="1"/>
          <p:nvPr/>
        </p:nvSpPr>
        <p:spPr>
          <a:xfrm>
            <a:off x="843384" y="612559"/>
            <a:ext cx="10298097" cy="388696"/>
          </a:xfrm>
          <a:prstGeom prst="rect">
            <a:avLst/>
          </a:prstGeom>
          <a:noFill/>
        </p:spPr>
        <p:txBody>
          <a:bodyPr wrap="square" rtlCol="0">
            <a:spAutoFit/>
          </a:bodyPr>
          <a:lstStyle/>
          <a:p>
            <a:pPr algn="ctr">
              <a:lnSpc>
                <a:spcPct val="107000"/>
              </a:lnSpc>
              <a:spcAft>
                <a:spcPts val="800"/>
              </a:spcAft>
            </a:pPr>
            <a:r>
              <a:rPr lang="vi-VN" b="1" dirty="0" smtClean="0">
                <a:latin typeface="Times New Roman" panose="02020603050405020304" pitchFamily="18" charset="0"/>
                <a:ea typeface="Calibri" panose="020F0502020204030204" pitchFamily="34" charset="0"/>
                <a:cs typeface="Times New Roman" panose="02020603050405020304" pitchFamily="18" charset="0"/>
              </a:rPr>
              <a:t> </a:t>
            </a:r>
            <a:r>
              <a:rPr lang="vi-VN" b="1" dirty="0">
                <a:latin typeface="Times New Roman" panose="02020603050405020304" pitchFamily="18" charset="0"/>
                <a:ea typeface="Calibri" panose="020F0502020204030204" pitchFamily="34" charset="0"/>
                <a:cs typeface="Times New Roman" panose="02020603050405020304" pitchFamily="18" charset="0"/>
              </a:rPr>
              <a:t>TỔNG QUAN VỀ HỆ THỐNG ĐO CƠ ĐIỆN TỬ</a:t>
            </a:r>
            <a:endParaRPr lang="vi-VN" sz="1200" dirty="0">
              <a:latin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12DBC2-141E-4764-9347-25D6D31B2383}"/>
              </a:ext>
            </a:extLst>
          </p:cNvPr>
          <p:cNvSpPr txBox="1"/>
          <p:nvPr/>
        </p:nvSpPr>
        <p:spPr>
          <a:xfrm>
            <a:off x="651113" y="1163414"/>
            <a:ext cx="10369119" cy="1703287"/>
          </a:xfrm>
          <a:prstGeom prst="rect">
            <a:avLst/>
          </a:prstGeom>
          <a:noFill/>
        </p:spPr>
        <p:txBody>
          <a:bodyPr wrap="square" rtlCol="0">
            <a:spAutoFit/>
          </a:bodyPr>
          <a:lstStyle/>
          <a:p>
            <a:pPr>
              <a:lnSpc>
                <a:spcPct val="107000"/>
              </a:lnSpc>
              <a:spcAft>
                <a:spcPts val="800"/>
              </a:spcAft>
            </a:pPr>
            <a:r>
              <a:rPr lang="vi-VN" b="1" dirty="0">
                <a:latin typeface="Times New Roman" panose="02020603050405020304" pitchFamily="18" charset="0"/>
                <a:ea typeface="Calibri" panose="020F0502020204030204" pitchFamily="34" charset="0"/>
                <a:cs typeface="Times New Roman" panose="02020603050405020304" pitchFamily="18" charset="0"/>
              </a:rPr>
              <a:t>1.1Hệ thống đo cơ điện tử là gì </a:t>
            </a:r>
            <a:r>
              <a:rPr lang="vi-VN" b="1"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vi-VN" dirty="0">
                <a:latin typeface="+mj-lt"/>
              </a:rPr>
              <a:t>Hệ thống đo cơ điện tử là một thiết bị gồm để đo đạc các tín hiệu cần đo ví dụ như: Ánh sáng, độ ẩm, nhiệt độ, áp suất, lưu lượng… các tín hiệu này được cảm thụ qua một cảm biến sơ cấp sau đó qua thiết bị chuyển đổi tín hiệu đến bộ sử lý để gia công tín hiệu thu được và sau cùng là được hiển thị hoặc đưa vào lưu trữ.</a:t>
            </a:r>
            <a:endParaRPr lang="en-US" dirty="0">
              <a:latin typeface="+mj-lt"/>
            </a:endParaRPr>
          </a:p>
          <a:p>
            <a:pPr>
              <a:lnSpc>
                <a:spcPct val="107000"/>
              </a:lnSpc>
              <a:spcAft>
                <a:spcPts val="800"/>
              </a:spcAft>
            </a:pPr>
            <a:endParaRPr lang="vi-VN" sz="1400" dirty="0">
              <a:latin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80C0025-AA88-4A78-A6F0-E4D2B6FC7323}"/>
              </a:ext>
            </a:extLst>
          </p:cNvPr>
          <p:cNvSpPr txBox="1"/>
          <p:nvPr/>
        </p:nvSpPr>
        <p:spPr>
          <a:xfrm>
            <a:off x="651113" y="2559821"/>
            <a:ext cx="10369119" cy="408125"/>
          </a:xfrm>
          <a:prstGeom prst="rect">
            <a:avLst/>
          </a:prstGeom>
          <a:noFill/>
        </p:spPr>
        <p:txBody>
          <a:bodyPr wrap="square" rtlCol="0">
            <a:spAutoFit/>
          </a:bodyPr>
          <a:lstStyle/>
          <a:p>
            <a:pPr algn="just">
              <a:lnSpc>
                <a:spcPct val="114000"/>
              </a:lnSpc>
              <a:spcAft>
                <a:spcPts val="800"/>
              </a:spcAft>
            </a:pPr>
            <a:r>
              <a:rPr lang="vi-VN" b="1" dirty="0">
                <a:solidFill>
                  <a:srgbClr val="0C0C0C"/>
                </a:solidFill>
                <a:latin typeface="Times New Roman" panose="02020603050405020304" pitchFamily="18" charset="0"/>
                <a:ea typeface="Calibri" panose="020F0502020204030204" pitchFamily="34" charset="0"/>
                <a:cs typeface="Times New Roman" panose="02020603050405020304" pitchFamily="18" charset="0"/>
              </a:rPr>
              <a:t>1.2 Tổng quan về chức năng của đối tượng cần thiết kế</a:t>
            </a:r>
            <a:endParaRPr lang="vi-VN" sz="1200" dirty="0">
              <a:latin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E27A175-14DD-4D88-8482-D02593C83327}"/>
              </a:ext>
            </a:extLst>
          </p:cNvPr>
          <p:cNvSpPr txBox="1"/>
          <p:nvPr/>
        </p:nvSpPr>
        <p:spPr>
          <a:xfrm>
            <a:off x="651113" y="3140888"/>
            <a:ext cx="10067279" cy="685059"/>
          </a:xfrm>
          <a:prstGeom prst="rect">
            <a:avLst/>
          </a:prstGeom>
          <a:noFill/>
        </p:spPr>
        <p:txBody>
          <a:bodyPr wrap="square" rtlCol="0">
            <a:spAutoFit/>
          </a:bodyPr>
          <a:lstStyle/>
          <a:p>
            <a:pPr>
              <a:lnSpc>
                <a:spcPct val="107000"/>
              </a:lnSpc>
              <a:spcAft>
                <a:spcPts val="800"/>
              </a:spcAft>
            </a:pPr>
            <a:r>
              <a:rPr lang="vi-VN" dirty="0">
                <a:latin typeface="Times New Roman" panose="02020603050405020304" pitchFamily="18" charset="0"/>
                <a:ea typeface="Calibri" panose="020F0502020204030204" pitchFamily="34" charset="0"/>
                <a:cs typeface="Times New Roman" panose="02020603050405020304" pitchFamily="18" charset="0"/>
              </a:rPr>
              <a:t>Mục đích của đề tài : Đo mực nước, nhiệt độ trong bình chứa giúp cho quá trình giám sát sản xuất nhanh hơn, tốt hơn, đảm bảo lượng nước luôn đạt được như yêu cầu nhằm tiết kiệm thời gian.</a:t>
            </a:r>
            <a:endParaRPr lang="vi-VN" sz="1400" dirty="0">
              <a:latin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F9185A6-EB18-433D-A99A-FEB57B155713}"/>
              </a:ext>
            </a:extLst>
          </p:cNvPr>
          <p:cNvSpPr txBox="1"/>
          <p:nvPr/>
        </p:nvSpPr>
        <p:spPr>
          <a:xfrm>
            <a:off x="668175" y="3998889"/>
            <a:ext cx="10209320" cy="2888483"/>
          </a:xfrm>
          <a:prstGeom prst="rect">
            <a:avLst/>
          </a:prstGeom>
          <a:noFill/>
        </p:spPr>
        <p:txBody>
          <a:bodyPr wrap="square" rtlCol="0">
            <a:spAutoFit/>
          </a:bodyPr>
          <a:lstStyle/>
          <a:p>
            <a:r>
              <a:rPr lang="vi-VN" dirty="0">
                <a:latin typeface="+mj-lt"/>
              </a:rPr>
              <a:t>Yêu cầu của hệ thống đo </a:t>
            </a:r>
            <a:r>
              <a:rPr lang="vi-VN" dirty="0" smtClean="0">
                <a:latin typeface="+mj-lt"/>
              </a:rPr>
              <a:t>:</a:t>
            </a:r>
            <a:r>
              <a:rPr lang="vi-VN" altLang="en-US" dirty="0" smtClean="0">
                <a:latin typeface="Times New Roman" panose="02020603050405020304" pitchFamily="18" charset="0"/>
                <a:ea typeface="DengXian" panose="02010600030101010101" pitchFamily="2" charset="-122"/>
                <a:cs typeface="Times New Roman" panose="02020603050405020304" pitchFamily="18" charset="0"/>
              </a:rPr>
              <a:t>.</a:t>
            </a:r>
            <a:r>
              <a:rPr lang="en-US" altLang="en-US" dirty="0" smtClean="0">
                <a:latin typeface="Times New Roman" panose="02020603050405020304" pitchFamily="18" charset="0"/>
                <a:ea typeface="DengXian" panose="02010600030101010101" pitchFamily="2" charset="-122"/>
                <a:cs typeface="Times New Roman" panose="02020603050405020304" pitchFamily="18" charset="0"/>
              </a:rPr>
              <a:t>  </a:t>
            </a:r>
            <a:r>
              <a:rPr lang="vi-VN" altLang="en-US" dirty="0" smtClean="0">
                <a:latin typeface="Times New Roman" panose="02020603050405020304" pitchFamily="18" charset="0"/>
                <a:ea typeface="DengXian" panose="02010600030101010101" pitchFamily="2" charset="-122"/>
                <a:cs typeface="Times New Roman" panose="02020603050405020304" pitchFamily="18" charset="0"/>
              </a:rPr>
              <a:t>+</a:t>
            </a: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vi-VN" alt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Dải</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đo</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mức</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chất</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môi</a:t>
            </a:r>
            <a:r>
              <a:rPr lang="en-US" altLang="en-US" dirty="0">
                <a:latin typeface="Times New Roman" panose="02020603050405020304" pitchFamily="18" charset="0"/>
                <a:ea typeface="Calibri" panose="020F0502020204030204" pitchFamily="34" charset="0"/>
                <a:cs typeface="Times New Roman" panose="02020603050405020304" pitchFamily="18" charset="0"/>
              </a:rPr>
              <a:t> : 0 – 15 cm (</a:t>
            </a:r>
            <a:r>
              <a:rPr lang="en-US" altLang="en-US" sz="1400" dirty="0">
                <a:latin typeface="Calibri" panose="020F0502020204030204" pitchFamily="34" charset="0"/>
                <a:cs typeface="Calibri" panose="020F0502020204030204" pitchFamily="34" charset="0"/>
              </a:rPr>
              <a:t>  </a:t>
            </a:r>
            <a:r>
              <a:rPr lang="vi-VN" altLang="en-US" dirty="0">
                <a:latin typeface="Calibri" panose="020F0502020204030204" pitchFamily="34" charset="0"/>
                <a:cs typeface="Calibri" panose="020F0502020204030204" pitchFamily="34" charset="0"/>
              </a:rPr>
              <a:t>+_</a:t>
            </a:r>
            <a:r>
              <a:rPr lang="en-US" altLang="en-US" sz="1600" dirty="0">
                <a:latin typeface="Calibri" panose="020F0502020204030204" pitchFamily="34" charset="0"/>
                <a:cs typeface="Calibri" panose="020F0502020204030204" pitchFamily="34" charset="0"/>
              </a:rPr>
              <a:t> </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0.3cm)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độ</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phân</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giải</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endParaRPr lang="en-US" altLang="en-US" sz="2400" dirty="0">
              <a:latin typeface="Arial" panose="020B0604020202020204" pitchFamily="34" charset="0"/>
            </a:endParaRPr>
          </a:p>
          <a:p>
            <a:r>
              <a:rPr lang="vi-V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smtClean="0">
                <a:latin typeface="Times New Roman" panose="02020603050405020304" pitchFamily="18" charset="0"/>
                <a:ea typeface="DengXian" panose="02010600030101010101" pitchFamily="2" charset="-122"/>
                <a:cs typeface="Times New Roman" panose="02020603050405020304" pitchFamily="18" charset="0"/>
              </a:rPr>
              <a:t>   +</a:t>
            </a:r>
            <a:r>
              <a:rPr lang="vi-VN" altLang="en-US" dirty="0" smtClean="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Dải</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đo</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nhiệt</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độ</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 10-100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độ</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C ( </a:t>
            </a:r>
            <a:r>
              <a:rPr lang="vi-VN" altLang="en-US" dirty="0">
                <a:latin typeface="Times New Roman" panose="02020603050405020304" pitchFamily="18" charset="0"/>
                <a:ea typeface="DengXian" panose="02010600030101010101" pitchFamily="2" charset="-122"/>
                <a:cs typeface="Times New Roman" panose="02020603050405020304" pitchFamily="18" charset="0"/>
              </a:rPr>
              <a:t>+_</a:t>
            </a:r>
            <a:r>
              <a:rPr lang="en-US" altLang="en-US" sz="1400" dirty="0">
                <a:latin typeface="Calibri" panose="020F0502020204030204" pitchFamily="34" charset="0"/>
                <a:cs typeface="Calibri" panose="020F0502020204030204" pitchFamily="34" charset="0"/>
              </a:rPr>
              <a:t>  </a:t>
            </a:r>
            <a:r>
              <a:rPr lang="en-US" altLang="en-US" sz="1600" dirty="0">
                <a:latin typeface="Calibri" panose="020F0502020204030204" pitchFamily="34" charset="0"/>
                <a:cs typeface="Calibri" panose="020F0502020204030204" pitchFamily="34" charset="0"/>
              </a:rPr>
              <a:t> </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0.5 </a:t>
            </a:r>
            <a:r>
              <a:rPr lang="en-US" altLang="en-US" dirty="0" err="1">
                <a:latin typeface="Times New Roman" panose="02020603050405020304" pitchFamily="18" charset="0"/>
                <a:ea typeface="DengXian" panose="02010600030101010101" pitchFamily="2" charset="-122"/>
                <a:cs typeface="Times New Roman" panose="02020603050405020304" pitchFamily="18" charset="0"/>
              </a:rPr>
              <a:t>độ</a:t>
            </a:r>
            <a:r>
              <a:rPr lang="en-US" altLang="en-US" dirty="0">
                <a:latin typeface="Times New Roman" panose="02020603050405020304" pitchFamily="18" charset="0"/>
                <a:ea typeface="DengXian" panose="02010600030101010101" pitchFamily="2" charset="-122"/>
                <a:cs typeface="Times New Roman" panose="02020603050405020304" pitchFamily="18" charset="0"/>
              </a:rPr>
              <a:t> C</a:t>
            </a:r>
            <a:r>
              <a:rPr lang="en-US" altLang="en-US" dirty="0" smtClean="0">
                <a:latin typeface="Times New Roman" panose="02020603050405020304" pitchFamily="18" charset="0"/>
                <a:ea typeface="DengXian" panose="02010600030101010101" pitchFamily="2" charset="-122"/>
                <a:cs typeface="Times New Roman" panose="02020603050405020304" pitchFamily="18" charset="0"/>
              </a:rPr>
              <a:t>)</a:t>
            </a:r>
          </a:p>
          <a:p>
            <a:pPr lvl="4" indent="457189">
              <a:spcAft>
                <a:spcPts val="800"/>
              </a:spcAft>
            </a:pPr>
            <a:r>
              <a:rPr lang="en-US" dirty="0" smtClean="0">
                <a:latin typeface="Times New Roman" panose="02020603050405020304" pitchFamily="18" charset="0"/>
                <a:ea typeface="等线" panose="02010600030101010101" pitchFamily="2" charset="-122"/>
                <a:cs typeface="Times New Roman" panose="02020603050405020304" pitchFamily="18" charset="0"/>
              </a:rPr>
              <a:t>     </a:t>
            </a:r>
            <a:r>
              <a:rPr lang="vi-VN" dirty="0" smtClean="0">
                <a:latin typeface="Times New Roman" panose="02020603050405020304" pitchFamily="18" charset="0"/>
                <a:ea typeface="等线" panose="02010600030101010101" pitchFamily="2" charset="-122"/>
                <a:cs typeface="Times New Roman" panose="02020603050405020304" pitchFamily="18" charset="0"/>
              </a:rPr>
              <a:t>+ </a:t>
            </a:r>
            <a:r>
              <a:rPr lang="vi-VN" dirty="0">
                <a:latin typeface="Times New Roman" panose="02020603050405020304" pitchFamily="18" charset="0"/>
                <a:ea typeface="等线" panose="02010600030101010101" pitchFamily="2" charset="-122"/>
                <a:cs typeface="Times New Roman" panose="02020603050405020304" pitchFamily="18" charset="0"/>
              </a:rPr>
              <a:t>Hệ thống đo tích hợp đo nhiệt độ và đo mức chất môi </a:t>
            </a:r>
            <a:endParaRPr lang="vi-VN" sz="1400" dirty="0">
              <a:latin typeface="Calibri" panose="020F0502020204030204" pitchFamily="34" charset="0"/>
              <a:cs typeface="Times New Roman" panose="02020603050405020304" pitchFamily="18" charset="0"/>
            </a:endParaRPr>
          </a:p>
          <a:p>
            <a:pPr lvl="4" indent="457189">
              <a:spcAft>
                <a:spcPts val="800"/>
              </a:spcAft>
            </a:pPr>
            <a:r>
              <a:rPr lang="en-US" dirty="0" smtClean="0">
                <a:latin typeface="Times New Roman" panose="02020603050405020304" pitchFamily="18" charset="0"/>
                <a:ea typeface="等线" panose="02010600030101010101" pitchFamily="2" charset="-122"/>
                <a:cs typeface="Times New Roman" panose="02020603050405020304" pitchFamily="18" charset="0"/>
              </a:rPr>
              <a:t>     </a:t>
            </a:r>
            <a:r>
              <a:rPr lang="vi-VN" dirty="0" smtClean="0">
                <a:latin typeface="Times New Roman" panose="02020603050405020304" pitchFamily="18" charset="0"/>
                <a:ea typeface="等线" panose="02010600030101010101" pitchFamily="2" charset="-122"/>
                <a:cs typeface="Times New Roman" panose="02020603050405020304" pitchFamily="18" charset="0"/>
              </a:rPr>
              <a:t>+</a:t>
            </a:r>
            <a:r>
              <a:rPr lang="vi-VN" dirty="0">
                <a:latin typeface="Times New Roman" panose="02020603050405020304" pitchFamily="18" charset="0"/>
                <a:ea typeface="等线" panose="02010600030101010101" pitchFamily="2" charset="-122"/>
                <a:cs typeface="Times New Roman" panose="02020603050405020304" pitchFamily="18" charset="0"/>
              </a:rPr>
              <a:t>Hiển thị và giám sát trên điện thoại di động</a:t>
            </a:r>
            <a:endParaRPr lang="vi-VN" sz="1400" dirty="0">
              <a:latin typeface="Calibri" panose="020F0502020204030204" pitchFamily="34" charset="0"/>
              <a:cs typeface="Times New Roman" panose="02020603050405020304" pitchFamily="18" charset="0"/>
            </a:endParaRPr>
          </a:p>
          <a:p>
            <a:pPr lvl="4" indent="457189">
              <a:spcAft>
                <a:spcPts val="800"/>
              </a:spcAft>
            </a:pPr>
            <a:r>
              <a:rPr lang="en-US" dirty="0" smtClean="0">
                <a:latin typeface="Times New Roman" panose="02020603050405020304" pitchFamily="18" charset="0"/>
                <a:ea typeface="等线" panose="02010600030101010101" pitchFamily="2" charset="-122"/>
                <a:cs typeface="Times New Roman" panose="02020603050405020304" pitchFamily="18" charset="0"/>
              </a:rPr>
              <a:t>     </a:t>
            </a:r>
            <a:r>
              <a:rPr lang="vi-VN" dirty="0" smtClean="0">
                <a:latin typeface="Times New Roman" panose="02020603050405020304" pitchFamily="18" charset="0"/>
                <a:ea typeface="等线" panose="02010600030101010101" pitchFamily="2" charset="-122"/>
                <a:cs typeface="Times New Roman" panose="02020603050405020304" pitchFamily="18" charset="0"/>
              </a:rPr>
              <a:t>+</a:t>
            </a:r>
            <a:r>
              <a:rPr lang="vi-VN" dirty="0">
                <a:latin typeface="Times New Roman" panose="02020603050405020304" pitchFamily="18" charset="0"/>
                <a:ea typeface="等线" panose="02010600030101010101" pitchFamily="2" charset="-122"/>
                <a:cs typeface="Times New Roman" panose="02020603050405020304" pitchFamily="18" charset="0"/>
              </a:rPr>
              <a:t>Hiển thị kết quả trên LCD</a:t>
            </a:r>
            <a:endParaRPr lang="vi-VN" sz="1400" dirty="0">
              <a:latin typeface="Calibri" panose="020F0502020204030204" pitchFamily="34" charset="0"/>
              <a:cs typeface="Times New Roman" panose="02020603050405020304" pitchFamily="18" charset="0"/>
            </a:endParaRPr>
          </a:p>
          <a:p>
            <a:pPr lvl="4" indent="457189">
              <a:spcAft>
                <a:spcPts val="800"/>
              </a:spcAft>
            </a:pPr>
            <a:r>
              <a:rPr lang="en-US" dirty="0" smtClean="0">
                <a:latin typeface="Times New Roman" panose="02020603050405020304" pitchFamily="18" charset="0"/>
                <a:ea typeface="等线" panose="02010600030101010101" pitchFamily="2" charset="-122"/>
                <a:cs typeface="Times New Roman" panose="02020603050405020304" pitchFamily="18" charset="0"/>
              </a:rPr>
              <a:t>     </a:t>
            </a:r>
            <a:r>
              <a:rPr lang="vi-VN" dirty="0" smtClean="0">
                <a:latin typeface="Times New Roman" panose="02020603050405020304" pitchFamily="18" charset="0"/>
                <a:ea typeface="等线" panose="02010600030101010101" pitchFamily="2" charset="-122"/>
                <a:cs typeface="Times New Roman" panose="02020603050405020304" pitchFamily="18" charset="0"/>
              </a:rPr>
              <a:t>+</a:t>
            </a:r>
            <a:r>
              <a:rPr lang="vi-VN" dirty="0">
                <a:latin typeface="Times New Roman" panose="02020603050405020304" pitchFamily="18" charset="0"/>
                <a:ea typeface="等线" panose="02010600030101010101" pitchFamily="2" charset="-122"/>
                <a:cs typeface="Times New Roman" panose="02020603050405020304" pitchFamily="18" charset="0"/>
              </a:rPr>
              <a:t>Có chức năng cảnh báo khi mực nước vượt quá mức cho phép</a:t>
            </a:r>
            <a:endParaRPr lang="vi-VN" sz="1400" dirty="0">
              <a:latin typeface="Calibri" panose="020F0502020204030204" pitchFamily="34" charset="0"/>
              <a:cs typeface="Times New Roman" panose="02020603050405020304" pitchFamily="18" charset="0"/>
            </a:endParaRPr>
          </a:p>
          <a:p>
            <a:endParaRPr lang="en-US" altLang="en-US" sz="2400" dirty="0">
              <a:latin typeface="Arial" panose="020B0604020202020204" pitchFamily="34" charset="0"/>
            </a:endParaRPr>
          </a:p>
          <a:p>
            <a:endParaRPr lang="en-US" dirty="0">
              <a:latin typeface="+mj-lt"/>
            </a:endParaRPr>
          </a:p>
        </p:txBody>
      </p:sp>
      <p:sp>
        <p:nvSpPr>
          <p:cNvPr id="15" name="Rectangle 8">
            <a:extLst>
              <a:ext uri="{FF2B5EF4-FFF2-40B4-BE49-F238E27FC236}">
                <a16:creationId xmlns:a16="http://schemas.microsoft.com/office/drawing/2014/main" id="{30BF0A83-0EA4-4F92-BDE9-FACE38E08030}"/>
              </a:ext>
            </a:extLst>
          </p:cNvPr>
          <p:cNvSpPr>
            <a:spLocks noChangeArrowheads="1"/>
          </p:cNvSpPr>
          <p:nvPr/>
        </p:nvSpPr>
        <p:spPr bwMode="auto">
          <a:xfrm>
            <a:off x="0" y="74711"/>
            <a:ext cx="2295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1400" dirty="0">
                <a:latin typeface="Times New Roman" panose="02020603050405020304" pitchFamily="18" charset="0"/>
                <a:ea typeface="DengXian" panose="02010600030101010101" pitchFamily="2" charset="-122"/>
                <a:cs typeface="Times New Roman" panose="02020603050405020304" pitchFamily="18" charset="0"/>
              </a:rPr>
              <a:t> </a:t>
            </a:r>
            <a:endParaRPr lang="en-US" altLang="en-US" dirty="0">
              <a:latin typeface="Arial" panose="020B0604020202020204" pitchFamily="34" charset="0"/>
            </a:endParaRPr>
          </a:p>
        </p:txBody>
      </p:sp>
      <p:sp>
        <p:nvSpPr>
          <p:cNvPr id="25" name="Rectangle 14">
            <a:extLst>
              <a:ext uri="{FF2B5EF4-FFF2-40B4-BE49-F238E27FC236}">
                <a16:creationId xmlns:a16="http://schemas.microsoft.com/office/drawing/2014/main" id="{47BA0453-4682-446E-8CCD-1C0D3416CBDA}"/>
              </a:ext>
            </a:extLst>
          </p:cNvPr>
          <p:cNvSpPr>
            <a:spLocks noChangeArrowheads="1"/>
          </p:cNvSpPr>
          <p:nvPr/>
        </p:nvSpPr>
        <p:spPr bwMode="auto">
          <a:xfrm>
            <a:off x="5772835" y="43937"/>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457189" algn="just" defTabSz="914377"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23213085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DA0C8B-9223-4974-B14A-AC92F15BB64C}"/>
              </a:ext>
            </a:extLst>
          </p:cNvPr>
          <p:cNvSpPr txBox="1"/>
          <p:nvPr/>
        </p:nvSpPr>
        <p:spPr>
          <a:xfrm>
            <a:off x="2159794" y="355466"/>
            <a:ext cx="7687968" cy="368755"/>
          </a:xfrm>
          <a:prstGeom prst="rect">
            <a:avLst/>
          </a:prstGeom>
          <a:noFill/>
        </p:spPr>
        <p:txBody>
          <a:bodyPr wrap="square" rtlCol="0">
            <a:spAutoFit/>
          </a:bodyPr>
          <a:lstStyle/>
          <a:p>
            <a:pPr marR="180335" algn="ctr">
              <a:lnSpc>
                <a:spcPct val="107000"/>
              </a:lnSpc>
              <a:spcBef>
                <a:spcPts val="500"/>
              </a:spcBef>
              <a:spcAft>
                <a:spcPts val="500"/>
              </a:spcAft>
            </a:pPr>
            <a:r>
              <a:rPr lang="en-US" b="1" dirty="0" smtClean="0">
                <a:latin typeface="Times New Roman" panose="02020603050405020304" pitchFamily="18" charset="0"/>
                <a:cs typeface="Times New Roman" panose="02020603050405020304" pitchFamily="18" charset="0"/>
              </a:rPr>
              <a:t>LỰA CHỌN PHƯƠNG PHÁP DÙNG CẢM BIẾN ÁP SUẤT</a:t>
            </a:r>
            <a:endParaRPr lang="vi-V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DA0C8B-9223-4974-B14A-AC92F15BB64C}"/>
              </a:ext>
            </a:extLst>
          </p:cNvPr>
          <p:cNvSpPr txBox="1"/>
          <p:nvPr/>
        </p:nvSpPr>
        <p:spPr>
          <a:xfrm>
            <a:off x="716892" y="813210"/>
            <a:ext cx="7687968" cy="2511713"/>
          </a:xfrm>
          <a:prstGeom prst="rect">
            <a:avLst/>
          </a:prstGeom>
          <a:noFill/>
        </p:spPr>
        <p:txBody>
          <a:bodyPr wrap="square" rtlCol="0">
            <a:spAutoFit/>
          </a:bodyPr>
          <a:lstStyle/>
          <a:p>
            <a:pPr marR="180335">
              <a:lnSpc>
                <a:spcPct val="107000"/>
              </a:lnSpc>
              <a:spcBef>
                <a:spcPts val="500"/>
              </a:spcBef>
              <a:spcAft>
                <a:spcPts val="500"/>
              </a:spcAft>
            </a:pPr>
            <a:r>
              <a:rPr lang="en-US" b="1" dirty="0" err="1" smtClean="0">
                <a:latin typeface="Times New Roman" panose="02020603050405020304" pitchFamily="18" charset="0"/>
                <a:cs typeface="Times New Roman" panose="02020603050405020304" pitchFamily="18" charset="0"/>
              </a:rPr>
              <a:t>Một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số</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phương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pháp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mức</a:t>
            </a:r>
            <a:r>
              <a:rPr lang="en-US" b="1" dirty="0" smtClean="0">
                <a:latin typeface="Times New Roman" panose="02020603050405020304" pitchFamily="18" charset="0"/>
                <a:cs typeface="Times New Roman" panose="02020603050405020304" pitchFamily="18" charset="0"/>
              </a:rPr>
              <a:t>:</a:t>
            </a:r>
          </a:p>
          <a:p>
            <a:pPr marR="180335">
              <a:lnSpc>
                <a:spcPct val="107000"/>
              </a:lnSpc>
              <a:spcBef>
                <a:spcPts val="500"/>
              </a:spcBef>
              <a:spcAft>
                <a:spcPts val="500"/>
              </a:spcAft>
            </a:pPr>
            <a:r>
              <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1.Đo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mức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nước</a:t>
            </a:r>
            <a:r>
              <a:rPr lang="en-US" i="1"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cảm</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biến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siêu</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âm</a:t>
            </a:r>
            <a:endPar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endParaRPr>
          </a:p>
          <a:p>
            <a:pPr marR="180335">
              <a:lnSpc>
                <a:spcPct val="107000"/>
              </a:lnSpc>
              <a:spcBef>
                <a:spcPts val="500"/>
              </a:spcBef>
              <a:spcAft>
                <a:spcPts val="500"/>
              </a:spcAft>
            </a:pPr>
            <a:r>
              <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2.Đo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mực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nước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bằng</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cảm</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biến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điện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dung </a:t>
            </a:r>
            <a:endParaRPr lang="en-US" dirty="0">
              <a:latin typeface="Times New Roman" panose="02020603050405020304" pitchFamily="18" charset="0"/>
              <a:cs typeface="Times New Roman" panose="02020603050405020304" pitchFamily="18" charset="0"/>
            </a:endParaRPr>
          </a:p>
          <a:p>
            <a:pPr marR="180335">
              <a:lnSpc>
                <a:spcPct val="107000"/>
              </a:lnSpc>
              <a:spcBef>
                <a:spcPts val="500"/>
              </a:spcBef>
              <a:spcAft>
                <a:spcPts val="500"/>
              </a:spcAft>
            </a:pPr>
            <a:r>
              <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3.Đo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mực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nước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bằng</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cảm</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biến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thủy</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tĩnh</a:t>
            </a:r>
            <a:endPar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endParaRPr>
          </a:p>
          <a:p>
            <a:pPr marR="180335">
              <a:lnSpc>
                <a:spcPct val="107000"/>
              </a:lnSpc>
              <a:spcBef>
                <a:spcPts val="500"/>
              </a:spcBef>
              <a:spcAft>
                <a:spcPts val="500"/>
              </a:spcAft>
            </a:pPr>
            <a:r>
              <a:rPr lang="en-US" dirty="0" smtClean="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4.Đo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mức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nước</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bằng</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cảm</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biến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radar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dẫn</a:t>
            </a:r>
            <a:r>
              <a:rPr lang="en-US" dirty="0">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 </a:t>
            </a:r>
            <a:r>
              <a:rPr lang="en-US" dirty="0" err="1">
                <a:effectLst>
                  <a:outerShdw blurRad="38100" dist="19050" dir="2700000" algn="tl">
                    <a:schemeClr val="dk1">
                      <a:alpha val="40000"/>
                    </a:schemeClr>
                  </a:outerShdw>
                </a:effectLst>
                <a:latin typeface="Times New Roman" panose="02020603050405020304" pitchFamily="18" charset="0"/>
                <a:cs typeface="Times New Roman" panose="02020603050405020304" pitchFamily="18" charset="0"/>
              </a:rPr>
              <a:t>sóng</a:t>
            </a:r>
            <a:endParaRPr lang="en-US" dirty="0">
              <a:latin typeface="Times New Roman" panose="02020603050405020304" pitchFamily="18" charset="0"/>
              <a:cs typeface="Times New Roman" panose="02020603050405020304" pitchFamily="18" charset="0"/>
            </a:endParaRPr>
          </a:p>
          <a:p>
            <a:pPr marR="180335" algn="ctr">
              <a:lnSpc>
                <a:spcPct val="107000"/>
              </a:lnSpc>
              <a:spcBef>
                <a:spcPts val="500"/>
              </a:spcBef>
              <a:spcAft>
                <a:spcPts val="500"/>
              </a:spcAft>
            </a:pPr>
            <a:endParaRPr lang="vi-V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FDCDEBF-4A74-4C02-B5CF-28C2591638E8}"/>
              </a:ext>
            </a:extLst>
          </p:cNvPr>
          <p:cNvSpPr txBox="1"/>
          <p:nvPr/>
        </p:nvSpPr>
        <p:spPr>
          <a:xfrm>
            <a:off x="552705" y="2950302"/>
            <a:ext cx="9969623" cy="3743910"/>
          </a:xfrm>
          <a:prstGeom prst="rect">
            <a:avLst/>
          </a:prstGeom>
          <a:noFill/>
        </p:spPr>
        <p:txBody>
          <a:bodyPr wrap="square" rtlCol="0">
            <a:spAutoFit/>
          </a:bodyPr>
          <a:lstStyle/>
          <a:p>
            <a:endParaRPr lang="en-US" dirty="0" smtClean="0"/>
          </a:p>
          <a:p>
            <a:r>
              <a:rPr lang="en-US" b="1" dirty="0" smtClean="0">
                <a:latin typeface="Times New Roman" panose="02020603050405020304" pitchFamily="18" charset="0"/>
                <a:cs typeface="Times New Roman" panose="02020603050405020304" pitchFamily="18" charset="0"/>
              </a:rPr>
              <a:t>=&gt;</a:t>
            </a:r>
            <a:r>
              <a:rPr lang="en-US" b="1" dirty="0" err="1" smtClean="0">
                <a:latin typeface="Times New Roman" panose="02020603050405020304" pitchFamily="18" charset="0"/>
                <a:cs typeface="Times New Roman" panose="02020603050405020304" pitchFamily="18" charset="0"/>
              </a:rPr>
              <a:t>Lựa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chọn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phương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pháp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dùng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biến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suất</a:t>
            </a:r>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r>
              <a:rPr lang="vi-VN" b="1" dirty="0" smtClean="0">
                <a:latin typeface="Times New Roman" panose="02020603050405020304" pitchFamily="18" charset="0"/>
                <a:cs typeface="Times New Roman" panose="02020603050405020304" pitchFamily="18" charset="0"/>
              </a:rPr>
              <a:t>Ưu </a:t>
            </a:r>
            <a:r>
              <a:rPr lang="vi-VN" b="1" dirty="0">
                <a:latin typeface="Times New Roman" panose="02020603050405020304" pitchFamily="18" charset="0"/>
                <a:cs typeface="Times New Roman" panose="02020603050405020304" pitchFamily="18" charset="0"/>
              </a:rPr>
              <a:t>điểm của phương pháp đo áp suất xác định mức nước:</a:t>
            </a:r>
          </a:p>
          <a:p>
            <a:r>
              <a:rPr lang="vi-VN" dirty="0">
                <a:latin typeface="Times New Roman" panose="02020603050405020304" pitchFamily="18" charset="0"/>
                <a:cs typeface="Times New Roman" panose="02020603050405020304" pitchFamily="18" charset="0"/>
              </a:rPr>
              <a:t>Phương pháp lắp đặt đơn giản, dễ tính toán chính xác mực nước trong đường ống.</a:t>
            </a:r>
          </a:p>
          <a:p>
            <a:r>
              <a:rPr lang="vi-VN" dirty="0">
                <a:latin typeface="Times New Roman" panose="02020603050405020304" pitchFamily="18" charset="0"/>
                <a:cs typeface="Times New Roman" panose="02020603050405020304" pitchFamily="18" charset="0"/>
              </a:rPr>
              <a:t>Giá thành cảm biến rẻ, có thể mua ở mọi nơi một cách thuận lợi.</a:t>
            </a:r>
          </a:p>
          <a:p>
            <a:r>
              <a:rPr lang="vi-VN" dirty="0">
                <a:latin typeface="Times New Roman" panose="02020603050405020304" pitchFamily="18" charset="0"/>
                <a:cs typeface="Times New Roman" panose="02020603050405020304" pitchFamily="18" charset="0"/>
              </a:rPr>
              <a:t>Cảm biến có độ nhạy cao, đảm bảo thông số chính xác, đo đạc dễ dàng giúp hệ thống vận hành ổn định.</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r>
              <a:rPr lang="vi-VN" b="1" dirty="0" smtClean="0">
                <a:latin typeface="Times New Roman" panose="02020603050405020304" pitchFamily="18" charset="0"/>
                <a:cs typeface="Times New Roman" panose="02020603050405020304" pitchFamily="18" charset="0"/>
              </a:rPr>
              <a:t>Hạn chế khi áp dụng phương pháp đo áp suất:</a:t>
            </a:r>
          </a:p>
          <a:p>
            <a:r>
              <a:rPr lang="vi-VN" dirty="0" smtClean="0">
                <a:latin typeface="Times New Roman" panose="02020603050405020304" pitchFamily="18" charset="0"/>
                <a:cs typeface="Times New Roman" panose="02020603050405020304" pitchFamily="18" charset="0"/>
              </a:rPr>
              <a:t>Phương </a:t>
            </a:r>
            <a:r>
              <a:rPr lang="vi-VN" dirty="0">
                <a:latin typeface="Times New Roman" panose="02020603050405020304" pitchFamily="18" charset="0"/>
                <a:cs typeface="Times New Roman" panose="02020603050405020304" pitchFamily="18" charset="0"/>
              </a:rPr>
              <a:t>pháp đo cảm biến áp suất yêu cầu cần đảm bảo không gian kín để đo thông số một cách chính xác.</a:t>
            </a:r>
          </a:p>
          <a:p>
            <a:r>
              <a:rPr lang="vi-VN" dirty="0">
                <a:latin typeface="Times New Roman" panose="02020603050405020304" pitchFamily="18" charset="0"/>
                <a:cs typeface="Times New Roman" panose="02020603050405020304" pitchFamily="18" charset="0"/>
              </a:rPr>
              <a:t>Phương pháp cần lắp đặt thêm thiết bị hiển thị thông tin áp suất, đưa thông tin về PLC để xử lý.</a:t>
            </a:r>
          </a:p>
          <a:p>
            <a:endParaRPr lang="vi-VN" dirty="0">
              <a:latin typeface="Times New Roman" panose="02020603050405020304" pitchFamily="18" charset="0"/>
              <a:cs typeface="Times New Roman" panose="02020603050405020304" pitchFamily="18" charset="0"/>
            </a:endParaRPr>
          </a:p>
          <a:p>
            <a:pPr marR="180335" algn="just">
              <a:lnSpc>
                <a:spcPct val="107000"/>
              </a:lnSpc>
              <a:spcBef>
                <a:spcPts val="500"/>
              </a:spcBef>
              <a:spcAft>
                <a:spcPts val="500"/>
              </a:spcAft>
            </a:pPr>
            <a:endParaRPr lang="vi-VN" sz="1600" b="1" dirty="0">
              <a:latin typeface="+mj-lt"/>
              <a:cs typeface="Times New Roman" panose="02020603050405020304" pitchFamily="18" charset="0"/>
            </a:endParaRPr>
          </a:p>
        </p:txBody>
      </p:sp>
    </p:spTree>
    <p:extLst>
      <p:ext uri="{BB962C8B-B14F-4D97-AF65-F5344CB8AC3E}">
        <p14:creationId xmlns:p14="http://schemas.microsoft.com/office/powerpoint/2010/main" val="3225002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87A9-2941-4657-995D-0A925B90EF53}"/>
              </a:ext>
            </a:extLst>
          </p:cNvPr>
          <p:cNvSpPr txBox="1"/>
          <p:nvPr/>
        </p:nvSpPr>
        <p:spPr>
          <a:xfrm>
            <a:off x="840424" y="357478"/>
            <a:ext cx="10511161" cy="846257"/>
          </a:xfrm>
          <a:prstGeom prst="rect">
            <a:avLst/>
          </a:prstGeom>
          <a:noFill/>
        </p:spPr>
        <p:txBody>
          <a:bodyPr wrap="square" rtlCol="0">
            <a:spAutoFit/>
          </a:bodyPr>
          <a:lstStyle/>
          <a:p>
            <a:pPr marR="180335" algn="just">
              <a:lnSpc>
                <a:spcPct val="107000"/>
              </a:lnSpc>
              <a:spcBef>
                <a:spcPts val="500"/>
              </a:spcBef>
              <a:spcAft>
                <a:spcPts val="5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vi-VN" b="1" dirty="0">
                <a:latin typeface="Times New Roman" panose="02020603050405020304" pitchFamily="18" charset="0"/>
                <a:ea typeface="Calibri" panose="020F0502020204030204" pitchFamily="34" charset="0"/>
                <a:cs typeface="Times New Roman" panose="02020603050405020304" pitchFamily="18" charset="0"/>
              </a:rPr>
              <a:t>CHƯƠNG II: THIẾT KẾ HỆ THỐNG ĐO MỨC NƯỚC</a:t>
            </a:r>
            <a:endParaRPr lang="vi-VN" sz="1200" dirty="0">
              <a:latin typeface="Calibri" panose="020F0502020204030204" pitchFamily="34" charset="0"/>
              <a:cs typeface="Times New Roman" panose="02020603050405020304" pitchFamily="18" charset="0"/>
            </a:endParaRPr>
          </a:p>
          <a:p>
            <a:pPr marR="180335" algn="just">
              <a:lnSpc>
                <a:spcPct val="107000"/>
              </a:lnSpc>
              <a:spcBef>
                <a:spcPts val="500"/>
              </a:spcBef>
              <a:spcAft>
                <a:spcPts val="500"/>
              </a:spcAft>
            </a:pPr>
            <a:r>
              <a:rPr lang="vi-VN" sz="2000" dirty="0">
                <a:latin typeface="Times New Roman" panose="02020603050405020304" pitchFamily="18" charset="0"/>
                <a:ea typeface="Calibri" panose="020F0502020204030204" pitchFamily="34" charset="0"/>
                <a:cs typeface="Times New Roman" panose="02020603050405020304" pitchFamily="18" charset="0"/>
              </a:rPr>
              <a:t>2.1. Sơ đồ khối của hệ thống</a:t>
            </a:r>
            <a:endParaRPr lang="vi-VN" sz="2000" dirty="0">
              <a:latin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47800801-5F20-4277-A7B7-B146D2CFEE6B}"/>
              </a:ext>
            </a:extLst>
          </p:cNvPr>
          <p:cNvPicPr>
            <a:picLocks noChangeAspect="1"/>
          </p:cNvPicPr>
          <p:nvPr/>
        </p:nvPicPr>
        <p:blipFill rotWithShape="1">
          <a:blip r:embed="rId3"/>
          <a:srcRect l="9504" t="20790" r="13179" b="10671"/>
          <a:stretch/>
        </p:blipFill>
        <p:spPr bwMode="auto">
          <a:xfrm>
            <a:off x="1340205" y="1784416"/>
            <a:ext cx="8118560" cy="4048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5951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BE28A-C26A-4E7A-BD75-6E06ABE78B78}"/>
              </a:ext>
            </a:extLst>
          </p:cNvPr>
          <p:cNvSpPr txBox="1"/>
          <p:nvPr/>
        </p:nvSpPr>
        <p:spPr>
          <a:xfrm>
            <a:off x="834505" y="621437"/>
            <a:ext cx="10395751" cy="787652"/>
          </a:xfrm>
          <a:prstGeom prst="rect">
            <a:avLst/>
          </a:prstGeom>
          <a:noFill/>
        </p:spPr>
        <p:txBody>
          <a:bodyPr wrap="square" rtlCol="0">
            <a:spAutoFit/>
          </a:bodyPr>
          <a:lstStyle/>
          <a:p>
            <a:pPr>
              <a:lnSpc>
                <a:spcPct val="107000"/>
              </a:lnSpc>
              <a:spcAft>
                <a:spcPts val="800"/>
              </a:spcAft>
            </a:pPr>
            <a:r>
              <a:rPr lang="vi-VN" dirty="0">
                <a:latin typeface="Times New Roman" panose="02020603050405020304" pitchFamily="18" charset="0"/>
                <a:ea typeface="Calibri" panose="020F0502020204030204" pitchFamily="34" charset="0"/>
                <a:cs typeface="Times New Roman" panose="02020603050405020304" pitchFamily="18" charset="0"/>
              </a:rPr>
              <a:t>2.2. Nguyên lý đo mực nước</a:t>
            </a:r>
            <a:endParaRPr lang="vi-VN" sz="1400" dirty="0">
              <a:latin typeface="Calibri" panose="020F0502020204030204" pitchFamily="34" charset="0"/>
              <a:cs typeface="Times New Roman" panose="02020603050405020304" pitchFamily="18" charset="0"/>
            </a:endParaRPr>
          </a:p>
          <a:p>
            <a:pPr>
              <a:lnSpc>
                <a:spcPct val="107000"/>
              </a:lnSpc>
              <a:spcAft>
                <a:spcPts val="800"/>
              </a:spcAft>
            </a:pPr>
            <a:r>
              <a:rPr lang="vi-VN" dirty="0">
                <a:latin typeface="Times New Roman" panose="02020603050405020304" pitchFamily="18" charset="0"/>
                <a:ea typeface="Calibri" panose="020F0502020204030204" pitchFamily="34" charset="0"/>
                <a:cs typeface="Times New Roman" panose="02020603050405020304" pitchFamily="18" charset="0"/>
              </a:rPr>
              <a:t>  Cơ sở lý thuyết :</a:t>
            </a:r>
            <a:endParaRPr lang="vi-VN" sz="1400" dirty="0">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CAF4B49-CAD2-4FAC-8807-9724E9B57F2B}"/>
              </a:ext>
            </a:extLst>
          </p:cNvPr>
          <p:cNvPicPr>
            <a:picLocks noChangeAspect="1"/>
          </p:cNvPicPr>
          <p:nvPr/>
        </p:nvPicPr>
        <p:blipFill rotWithShape="1">
          <a:blip r:embed="rId3"/>
          <a:srcRect l="12947" t="13880" r="11006" b="25100"/>
          <a:stretch/>
        </p:blipFill>
        <p:spPr bwMode="auto">
          <a:xfrm>
            <a:off x="1558416" y="1814840"/>
            <a:ext cx="7966652" cy="3595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6341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E135E-7939-4338-9271-F0BF8B01FEAB}"/>
              </a:ext>
            </a:extLst>
          </p:cNvPr>
          <p:cNvSpPr txBox="1"/>
          <p:nvPr/>
        </p:nvSpPr>
        <p:spPr>
          <a:xfrm>
            <a:off x="880373" y="545977"/>
            <a:ext cx="10431263"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Nguyên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đo</a:t>
            </a:r>
            <a:r>
              <a:rPr lang="en-US" b="1" dirty="0">
                <a:latin typeface="Times New Roman" panose="02020603050405020304" pitchFamily="18" charset="0"/>
                <a:cs typeface="Times New Roman" panose="02020603050405020304" pitchFamily="18" charset="0"/>
              </a:rPr>
              <a:t> : </a:t>
            </a:r>
          </a:p>
        </p:txBody>
      </p:sp>
      <p:pic>
        <p:nvPicPr>
          <p:cNvPr id="2050" name="Picture 2">
            <a:extLst>
              <a:ext uri="{FF2B5EF4-FFF2-40B4-BE49-F238E27FC236}">
                <a16:creationId xmlns:a16="http://schemas.microsoft.com/office/drawing/2014/main" id="{40ADE4AC-753E-4CD0-90D7-CEF0B33B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8461" y="1162975"/>
            <a:ext cx="2543175"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FACA21-8BFD-4BC3-9423-B4751C22BF9E}"/>
              </a:ext>
            </a:extLst>
          </p:cNvPr>
          <p:cNvPicPr>
            <a:picLocks noChangeAspect="1"/>
          </p:cNvPicPr>
          <p:nvPr/>
        </p:nvPicPr>
        <p:blipFill rotWithShape="1">
          <a:blip r:embed="rId4"/>
          <a:srcRect l="24768" t="24194" r="26208" b="19670"/>
          <a:stretch/>
        </p:blipFill>
        <p:spPr bwMode="auto">
          <a:xfrm>
            <a:off x="445256" y="1162975"/>
            <a:ext cx="7996457" cy="5149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065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834</TotalTime>
  <Words>1441</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Cambria Math</vt:lpstr>
      <vt:lpstr>DengXian</vt:lpstr>
      <vt:lpstr>DengXian</vt:lpstr>
      <vt:lpstr>Symbol</vt:lpstr>
      <vt:lpstr>Times New Roman</vt:lpstr>
      <vt:lpstr>Office Theme</vt:lpstr>
      <vt:lpstr>TRƯỜNG ĐẠI HỌC KỸ THUẬT CÔNG NGHIỆP – ĐẠI HỌC THÁI NGUYÊN KHOA CƠ KHÍ – BỘ MÔN CƠ ĐIỆN TỬ</vt:lpstr>
      <vt:lpstr> </vt:lpstr>
      <vt:lpstr>SỰ CẦN THIẾT CỦA ĐO LƯỜNG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cường</dc:creator>
  <cp:lastModifiedBy>Đạt Vũ Văn</cp:lastModifiedBy>
  <cp:revision>37</cp:revision>
  <dcterms:created xsi:type="dcterms:W3CDTF">2022-01-19T10:02:00Z</dcterms:created>
  <dcterms:modified xsi:type="dcterms:W3CDTF">2022-01-22T06:42:49Z</dcterms:modified>
</cp:coreProperties>
</file>